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256" r:id="rId3"/>
    <p:sldId id="271" r:id="rId4"/>
    <p:sldId id="387" r:id="rId5"/>
    <p:sldId id="346" r:id="rId6"/>
    <p:sldId id="322" r:id="rId7"/>
    <p:sldId id="270" r:id="rId8"/>
    <p:sldId id="386"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275" r:id="rId37"/>
    <p:sldId id="345" r:id="rId38"/>
    <p:sldId id="347" r:id="rId39"/>
    <p:sldId id="348" r:id="rId40"/>
    <p:sldId id="349" r:id="rId41"/>
    <p:sldId id="350" r:id="rId42"/>
    <p:sldId id="385" r:id="rId43"/>
    <p:sldId id="295" r:id="rId44"/>
    <p:sldId id="384" r:id="rId45"/>
    <p:sldId id="351" r:id="rId46"/>
    <p:sldId id="328" r:id="rId47"/>
    <p:sldId id="329" r:id="rId48"/>
    <p:sldId id="330" r:id="rId49"/>
    <p:sldId id="331" r:id="rId50"/>
    <p:sldId id="332" r:id="rId51"/>
    <p:sldId id="291" r:id="rId52"/>
    <p:sldId id="287" r:id="rId53"/>
    <p:sldId id="333" r:id="rId54"/>
    <p:sldId id="382" r:id="rId55"/>
    <p:sldId id="383" r:id="rId56"/>
    <p:sldId id="327"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72564" autoAdjust="0"/>
  </p:normalViewPr>
  <p:slideViewPr>
    <p:cSldViewPr>
      <p:cViewPr>
        <p:scale>
          <a:sx n="55" d="100"/>
          <a:sy n="55" d="100"/>
        </p:scale>
        <p:origin x="-1728" y="-6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notesViewPr>
    <p:cSldViewPr>
      <p:cViewPr>
        <p:scale>
          <a:sx n="153" d="100"/>
          <a:sy n="153" d="100"/>
        </p:scale>
        <p:origin x="-636" y="2725"/>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47AD4-4932-49E7-B157-48E4858DB5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66B8F6E0-F158-4C2A-A910-632EADFFDDAD}">
      <dgm:prSet phldrT="[Texte]" custT="1"/>
      <dgm:spPr/>
      <dgm:t>
        <a:bodyPr/>
        <a:lstStyle/>
        <a:p>
          <a:r>
            <a:rPr lang="fr-FR" sz="1600" b="1" i="1" dirty="0" err="1" smtClean="0"/>
            <a:t>com</a:t>
          </a:r>
          <a:r>
            <a:rPr lang="fr-FR" sz="1600" b="1" i="1" dirty="0" smtClean="0"/>
            <a:t>-munis, </a:t>
          </a:r>
          <a:r>
            <a:rPr lang="fr-FR" sz="1600" i="0" dirty="0" smtClean="0"/>
            <a:t>« partagé, ouvert, commun, ordinaire, médiocre»</a:t>
          </a:r>
          <a:r>
            <a:rPr lang="fr-FR" sz="1600" i="1" dirty="0" smtClean="0"/>
            <a:t> </a:t>
          </a:r>
          <a:endParaRPr lang="fr-FR" sz="1600" dirty="0"/>
        </a:p>
      </dgm:t>
    </dgm:pt>
    <dgm:pt modelId="{7BD11205-F213-4EB1-9EE3-CC3629FC7A4F}" type="parTrans" cxnId="{9D580666-17D0-4730-B3DF-7282DB5F38D1}">
      <dgm:prSet/>
      <dgm:spPr/>
      <dgm:t>
        <a:bodyPr/>
        <a:lstStyle/>
        <a:p>
          <a:endParaRPr lang="fr-FR" sz="1600"/>
        </a:p>
      </dgm:t>
    </dgm:pt>
    <dgm:pt modelId="{8312BC04-816B-438C-A330-37222BD0282C}" type="sibTrans" cxnId="{9D580666-17D0-4730-B3DF-7282DB5F38D1}">
      <dgm:prSet/>
      <dgm:spPr/>
      <dgm:t>
        <a:bodyPr/>
        <a:lstStyle/>
        <a:p>
          <a:endParaRPr lang="fr-FR"/>
        </a:p>
      </dgm:t>
    </dgm:pt>
    <dgm:pt modelId="{A134A48D-35DB-445B-B96E-FC8B80847A92}">
      <dgm:prSet phldrT="[Texte]" custT="1"/>
      <dgm:spPr/>
      <dgm:t>
        <a:bodyPr/>
        <a:lstStyle/>
        <a:p>
          <a:r>
            <a:rPr lang="fr-FR" sz="1600" b="1" i="1" dirty="0" err="1" smtClean="0"/>
            <a:t>Communio</a:t>
          </a:r>
          <a:r>
            <a:rPr lang="fr-FR" sz="1600" b="1" i="1" dirty="0" smtClean="0"/>
            <a:t>, </a:t>
          </a:r>
          <a:r>
            <a:rPr lang="fr-FR" sz="1600" b="1" i="0" dirty="0" smtClean="0"/>
            <a:t>« communauté »</a:t>
          </a:r>
          <a:endParaRPr lang="fr-FR" sz="1600" b="1" i="1" dirty="0"/>
        </a:p>
      </dgm:t>
    </dgm:pt>
    <dgm:pt modelId="{FE2CE46C-986D-4E3A-BAC8-269A5451C13A}" type="parTrans" cxnId="{F9B54FCE-6F72-4BF5-8530-D1754F30616A}">
      <dgm:prSet/>
      <dgm:spPr/>
      <dgm:t>
        <a:bodyPr/>
        <a:lstStyle/>
        <a:p>
          <a:endParaRPr lang="fr-FR" sz="1600"/>
        </a:p>
      </dgm:t>
    </dgm:pt>
    <dgm:pt modelId="{80E2913A-1E77-4B03-AF3C-281ADBE46917}" type="sibTrans" cxnId="{F9B54FCE-6F72-4BF5-8530-D1754F30616A}">
      <dgm:prSet/>
      <dgm:spPr/>
      <dgm:t>
        <a:bodyPr/>
        <a:lstStyle/>
        <a:p>
          <a:endParaRPr lang="fr-FR"/>
        </a:p>
      </dgm:t>
    </dgm:pt>
    <dgm:pt modelId="{656247FB-1C91-447D-86D8-519C1246B90E}">
      <dgm:prSet phldrT="[Texte]" custT="1"/>
      <dgm:spPr/>
      <dgm:t>
        <a:bodyPr/>
        <a:lstStyle/>
        <a:p>
          <a:r>
            <a:rPr lang="fr-FR" sz="1600" b="1" i="1" dirty="0" smtClean="0"/>
            <a:t>Commune(m),</a:t>
          </a:r>
          <a:r>
            <a:rPr lang="fr-FR" sz="1600" i="0" dirty="0" smtClean="0"/>
            <a:t> </a:t>
          </a:r>
        </a:p>
        <a:p>
          <a:r>
            <a:rPr lang="fr-FR" sz="1600" b="1" i="0" dirty="0" smtClean="0"/>
            <a:t>« commun »</a:t>
          </a:r>
          <a:endParaRPr lang="fr-FR" sz="1600" b="1" i="1" dirty="0"/>
        </a:p>
      </dgm:t>
    </dgm:pt>
    <dgm:pt modelId="{6975CA95-0A8B-4E95-BDB3-BD7248C867E6}" type="parTrans" cxnId="{4CCFC26F-FAD2-4DDC-9CE9-CE9828B8BF1E}">
      <dgm:prSet/>
      <dgm:spPr/>
      <dgm:t>
        <a:bodyPr/>
        <a:lstStyle/>
        <a:p>
          <a:endParaRPr lang="fr-FR" sz="1600"/>
        </a:p>
      </dgm:t>
    </dgm:pt>
    <dgm:pt modelId="{308C306D-F3F9-4DEB-A1CF-105783611CDA}" type="sibTrans" cxnId="{4CCFC26F-FAD2-4DDC-9CE9-CE9828B8BF1E}">
      <dgm:prSet/>
      <dgm:spPr/>
      <dgm:t>
        <a:bodyPr/>
        <a:lstStyle/>
        <a:p>
          <a:endParaRPr lang="fr-FR"/>
        </a:p>
      </dgm:t>
    </dgm:pt>
    <dgm:pt modelId="{9D694723-A5AB-4744-A1FF-42973EAEFFDC}">
      <dgm:prSet phldrT="[Texte]" custT="1"/>
      <dgm:spPr/>
      <dgm:t>
        <a:bodyPr/>
        <a:lstStyle/>
        <a:p>
          <a:r>
            <a:rPr lang="fr-FR" sz="1600" b="1" i="1" dirty="0" smtClean="0"/>
            <a:t>Communia</a:t>
          </a:r>
        </a:p>
        <a:p>
          <a:r>
            <a:rPr lang="fr-FR" sz="1600" b="1" i="1" dirty="0" smtClean="0"/>
            <a:t>« </a:t>
          </a:r>
          <a:r>
            <a:rPr lang="fr-FR" sz="1600" b="1" i="1" dirty="0" err="1" smtClean="0"/>
            <a:t>commu</a:t>
          </a:r>
          <a:r>
            <a:rPr lang="fr-FR" sz="1600" b="1" i="1" dirty="0" smtClean="0"/>
            <a:t>(g)ne</a:t>
          </a:r>
          <a:endParaRPr lang="fr-FR" sz="1600" b="1" i="1" dirty="0"/>
        </a:p>
      </dgm:t>
    </dgm:pt>
    <dgm:pt modelId="{A36B7EEE-8C83-4B74-BCE6-9CE1CFCE27B8}" type="parTrans" cxnId="{7567CF81-3661-4A1E-BD99-DB6BC33D6AB3}">
      <dgm:prSet/>
      <dgm:spPr/>
      <dgm:t>
        <a:bodyPr/>
        <a:lstStyle/>
        <a:p>
          <a:endParaRPr lang="fr-FR" sz="1600"/>
        </a:p>
      </dgm:t>
    </dgm:pt>
    <dgm:pt modelId="{925B5C58-CF9A-4E5C-83D2-833498464A52}" type="sibTrans" cxnId="{7567CF81-3661-4A1E-BD99-DB6BC33D6AB3}">
      <dgm:prSet/>
      <dgm:spPr/>
      <dgm:t>
        <a:bodyPr/>
        <a:lstStyle/>
        <a:p>
          <a:endParaRPr lang="fr-FR"/>
        </a:p>
      </dgm:t>
    </dgm:pt>
    <dgm:pt modelId="{42BF4835-2F5F-4727-8652-C432F6051856}">
      <dgm:prSet custT="1"/>
      <dgm:spPr/>
      <dgm:t>
        <a:bodyPr/>
        <a:lstStyle/>
        <a:p>
          <a:r>
            <a:rPr lang="fr-FR" sz="1600" b="1" i="1" dirty="0" err="1" smtClean="0"/>
            <a:t>Communicare</a:t>
          </a:r>
          <a:r>
            <a:rPr lang="fr-FR" sz="1600" b="1" dirty="0" smtClean="0"/>
            <a:t>, </a:t>
          </a:r>
          <a:r>
            <a:rPr lang="fr-FR" sz="1600" b="1" i="0" dirty="0" smtClean="0"/>
            <a:t>« être en relation avec »</a:t>
          </a:r>
          <a:endParaRPr lang="fr-FR" sz="1600" b="1" i="0" dirty="0"/>
        </a:p>
      </dgm:t>
    </dgm:pt>
    <dgm:pt modelId="{F05E40F6-BC53-4322-B793-607E82EE008C}" type="parTrans" cxnId="{65F9A782-898D-4547-8C33-FCE90D7D656E}">
      <dgm:prSet/>
      <dgm:spPr/>
      <dgm:t>
        <a:bodyPr/>
        <a:lstStyle/>
        <a:p>
          <a:endParaRPr lang="fr-FR" sz="1600"/>
        </a:p>
      </dgm:t>
    </dgm:pt>
    <dgm:pt modelId="{FCCB0C6E-EAE2-4CF0-B2F1-5471381B43DF}" type="sibTrans" cxnId="{65F9A782-898D-4547-8C33-FCE90D7D656E}">
      <dgm:prSet/>
      <dgm:spPr/>
      <dgm:t>
        <a:bodyPr/>
        <a:lstStyle/>
        <a:p>
          <a:endParaRPr lang="fr-FR"/>
        </a:p>
      </dgm:t>
    </dgm:pt>
    <dgm:pt modelId="{FAD37D8F-A557-4FD5-8884-CD3575B6FCE1}">
      <dgm:prSet custT="1"/>
      <dgm:spPr/>
      <dgm:t>
        <a:bodyPr/>
        <a:lstStyle/>
        <a:p>
          <a:r>
            <a:rPr lang="fr-FR" sz="1600" dirty="0" smtClean="0"/>
            <a:t>i.e. *</a:t>
          </a:r>
          <a:r>
            <a:rPr lang="fr-FR" sz="1600" i="1" dirty="0" err="1" smtClean="0"/>
            <a:t>mei</a:t>
          </a:r>
          <a:r>
            <a:rPr lang="fr-FR" sz="1600" i="1" dirty="0" smtClean="0"/>
            <a:t>/*</a:t>
          </a:r>
          <a:r>
            <a:rPr lang="fr-FR" sz="1600" i="1" dirty="0" err="1" smtClean="0"/>
            <a:t>mün</a:t>
          </a:r>
          <a:r>
            <a:rPr lang="fr-FR" sz="1600" i="1" dirty="0" smtClean="0"/>
            <a:t>,   </a:t>
          </a:r>
        </a:p>
        <a:p>
          <a:r>
            <a:rPr lang="fr-FR" sz="1600" i="1" dirty="0" smtClean="0"/>
            <a:t>« déplacer, changer »</a:t>
          </a:r>
          <a:endParaRPr lang="fr-FR" sz="1600" i="1" dirty="0"/>
        </a:p>
      </dgm:t>
    </dgm:pt>
    <dgm:pt modelId="{A1648482-9300-42A4-B77B-74A12E73E099}" type="parTrans" cxnId="{05D7C8AE-3E08-477B-8ECA-A32EACF9DED1}">
      <dgm:prSet/>
      <dgm:spPr/>
      <dgm:t>
        <a:bodyPr/>
        <a:lstStyle/>
        <a:p>
          <a:endParaRPr lang="fr-FR"/>
        </a:p>
      </dgm:t>
    </dgm:pt>
    <dgm:pt modelId="{5D82434B-A520-486E-9613-E3B334D2C820}" type="sibTrans" cxnId="{05D7C8AE-3E08-477B-8ECA-A32EACF9DED1}">
      <dgm:prSet/>
      <dgm:spPr/>
      <dgm:t>
        <a:bodyPr/>
        <a:lstStyle/>
        <a:p>
          <a:endParaRPr lang="fr-FR"/>
        </a:p>
      </dgm:t>
    </dgm:pt>
    <dgm:pt modelId="{96E1A502-B1C5-400B-853A-928B2FBA98A3}">
      <dgm:prSet custT="1"/>
      <dgm:spPr/>
      <dgm:t>
        <a:bodyPr/>
        <a:lstStyle/>
        <a:p>
          <a:r>
            <a:rPr lang="fr-FR" sz="1600" b="1" i="1" dirty="0" err="1" smtClean="0"/>
            <a:t>munus</a:t>
          </a:r>
          <a:r>
            <a:rPr lang="fr-FR" sz="1600" b="1" i="1" dirty="0" smtClean="0"/>
            <a:t>,</a:t>
          </a:r>
          <a:r>
            <a:rPr lang="fr-FR" sz="1600" i="0" dirty="0" smtClean="0"/>
            <a:t>  « offrande, cadeau, charge »</a:t>
          </a:r>
          <a:endParaRPr lang="fr-FR" sz="1600" i="1" dirty="0"/>
        </a:p>
      </dgm:t>
    </dgm:pt>
    <dgm:pt modelId="{61476E94-64AF-423C-AAE0-ABEA63A70688}" type="parTrans" cxnId="{3B09C47E-E2D7-4FCC-8003-DD0D27449AA3}">
      <dgm:prSet/>
      <dgm:spPr/>
      <dgm:t>
        <a:bodyPr/>
        <a:lstStyle/>
        <a:p>
          <a:endParaRPr lang="fr-FR" sz="1600"/>
        </a:p>
      </dgm:t>
    </dgm:pt>
    <dgm:pt modelId="{EBF78302-7305-455D-B396-62DB1DF09ED3}" type="sibTrans" cxnId="{3B09C47E-E2D7-4FCC-8003-DD0D27449AA3}">
      <dgm:prSet/>
      <dgm:spPr/>
      <dgm:t>
        <a:bodyPr/>
        <a:lstStyle/>
        <a:p>
          <a:endParaRPr lang="fr-FR"/>
        </a:p>
      </dgm:t>
    </dgm:pt>
    <dgm:pt modelId="{A1703D5D-6F1C-4732-B717-E357C529FBAA}" type="pres">
      <dgm:prSet presAssocID="{13D47AD4-4932-49E7-B157-48E4858DB57F}" presName="hierChild1" presStyleCnt="0">
        <dgm:presLayoutVars>
          <dgm:chPref val="1"/>
          <dgm:dir/>
          <dgm:animOne val="branch"/>
          <dgm:animLvl val="lvl"/>
          <dgm:resizeHandles/>
        </dgm:presLayoutVars>
      </dgm:prSet>
      <dgm:spPr/>
      <dgm:t>
        <a:bodyPr/>
        <a:lstStyle/>
        <a:p>
          <a:endParaRPr lang="fr-FR"/>
        </a:p>
      </dgm:t>
    </dgm:pt>
    <dgm:pt modelId="{BAED218D-3EC5-48D7-B339-29B6093BA28F}" type="pres">
      <dgm:prSet presAssocID="{FAD37D8F-A557-4FD5-8884-CD3575B6FCE1}" presName="hierRoot1" presStyleCnt="0"/>
      <dgm:spPr/>
    </dgm:pt>
    <dgm:pt modelId="{23A7A274-5A68-4A3B-AC82-D65330DC6EDB}" type="pres">
      <dgm:prSet presAssocID="{FAD37D8F-A557-4FD5-8884-CD3575B6FCE1}" presName="composite" presStyleCnt="0"/>
      <dgm:spPr/>
    </dgm:pt>
    <dgm:pt modelId="{218A94E4-EC1A-447A-BA4D-2BA102A9072E}" type="pres">
      <dgm:prSet presAssocID="{FAD37D8F-A557-4FD5-8884-CD3575B6FCE1}" presName="background" presStyleLbl="node0" presStyleIdx="0" presStyleCnt="1"/>
      <dgm:spPr/>
      <dgm:t>
        <a:bodyPr/>
        <a:lstStyle/>
        <a:p>
          <a:endParaRPr lang="fr-FR"/>
        </a:p>
      </dgm:t>
    </dgm:pt>
    <dgm:pt modelId="{375BC001-A253-4D62-BE30-0DA6474D2C0B}" type="pres">
      <dgm:prSet presAssocID="{FAD37D8F-A557-4FD5-8884-CD3575B6FCE1}" presName="text" presStyleLbl="fgAcc0" presStyleIdx="0" presStyleCnt="1" custScaleX="341464">
        <dgm:presLayoutVars>
          <dgm:chPref val="3"/>
        </dgm:presLayoutVars>
      </dgm:prSet>
      <dgm:spPr/>
      <dgm:t>
        <a:bodyPr/>
        <a:lstStyle/>
        <a:p>
          <a:endParaRPr lang="fr-FR"/>
        </a:p>
      </dgm:t>
    </dgm:pt>
    <dgm:pt modelId="{015A9FA9-0016-4406-896B-22649FC74431}" type="pres">
      <dgm:prSet presAssocID="{FAD37D8F-A557-4FD5-8884-CD3575B6FCE1}" presName="hierChild2" presStyleCnt="0"/>
      <dgm:spPr/>
    </dgm:pt>
    <dgm:pt modelId="{EF155746-6666-498B-BD8B-1189E08E7B15}" type="pres">
      <dgm:prSet presAssocID="{61476E94-64AF-423C-AAE0-ABEA63A70688}" presName="Name10" presStyleLbl="parChTrans1D2" presStyleIdx="0" presStyleCnt="1"/>
      <dgm:spPr/>
      <dgm:t>
        <a:bodyPr/>
        <a:lstStyle/>
        <a:p>
          <a:endParaRPr lang="fr-FR"/>
        </a:p>
      </dgm:t>
    </dgm:pt>
    <dgm:pt modelId="{6E567689-08A4-4F7A-ADDD-0064294D08EF}" type="pres">
      <dgm:prSet presAssocID="{96E1A502-B1C5-400B-853A-928B2FBA98A3}" presName="hierRoot2" presStyleCnt="0"/>
      <dgm:spPr/>
    </dgm:pt>
    <dgm:pt modelId="{2E999F1B-5B13-4E3F-B906-9880C43EF6BE}" type="pres">
      <dgm:prSet presAssocID="{96E1A502-B1C5-400B-853A-928B2FBA98A3}" presName="composite2" presStyleCnt="0"/>
      <dgm:spPr/>
    </dgm:pt>
    <dgm:pt modelId="{E0DB863B-44F2-469F-9E09-66AE834A8E7C}" type="pres">
      <dgm:prSet presAssocID="{96E1A502-B1C5-400B-853A-928B2FBA98A3}" presName="background2" presStyleLbl="node2" presStyleIdx="0" presStyleCnt="1"/>
      <dgm:spPr/>
    </dgm:pt>
    <dgm:pt modelId="{85E05FCA-97D2-4A44-83CB-70EF545AE57C}" type="pres">
      <dgm:prSet presAssocID="{96E1A502-B1C5-400B-853A-928B2FBA98A3}" presName="text2" presStyleLbl="fgAcc2" presStyleIdx="0" presStyleCnt="1" custScaleX="327980">
        <dgm:presLayoutVars>
          <dgm:chPref val="3"/>
        </dgm:presLayoutVars>
      </dgm:prSet>
      <dgm:spPr/>
      <dgm:t>
        <a:bodyPr/>
        <a:lstStyle/>
        <a:p>
          <a:endParaRPr lang="fr-FR"/>
        </a:p>
      </dgm:t>
    </dgm:pt>
    <dgm:pt modelId="{0E535B11-5230-4191-B9E0-D13D010BCA5C}" type="pres">
      <dgm:prSet presAssocID="{96E1A502-B1C5-400B-853A-928B2FBA98A3}" presName="hierChild3" presStyleCnt="0"/>
      <dgm:spPr/>
    </dgm:pt>
    <dgm:pt modelId="{F9DD0318-42E2-4EC0-B121-25FF05877EF0}" type="pres">
      <dgm:prSet presAssocID="{7BD11205-F213-4EB1-9EE3-CC3629FC7A4F}" presName="Name17" presStyleLbl="parChTrans1D3" presStyleIdx="0" presStyleCnt="1"/>
      <dgm:spPr/>
      <dgm:t>
        <a:bodyPr/>
        <a:lstStyle/>
        <a:p>
          <a:endParaRPr lang="fr-FR"/>
        </a:p>
      </dgm:t>
    </dgm:pt>
    <dgm:pt modelId="{E164ECE9-0A12-4E0B-9720-4115708A9CF5}" type="pres">
      <dgm:prSet presAssocID="{66B8F6E0-F158-4C2A-A910-632EADFFDDAD}" presName="hierRoot3" presStyleCnt="0"/>
      <dgm:spPr/>
    </dgm:pt>
    <dgm:pt modelId="{836835B9-8098-460E-ACB7-7FC5D5C43AC3}" type="pres">
      <dgm:prSet presAssocID="{66B8F6E0-F158-4C2A-A910-632EADFFDDAD}" presName="composite3" presStyleCnt="0"/>
      <dgm:spPr/>
    </dgm:pt>
    <dgm:pt modelId="{78B779F5-68F4-4AC2-A99D-CB65013C2FE9}" type="pres">
      <dgm:prSet presAssocID="{66B8F6E0-F158-4C2A-A910-632EADFFDDAD}" presName="background3" presStyleLbl="node3" presStyleIdx="0" presStyleCnt="1"/>
      <dgm:spPr/>
    </dgm:pt>
    <dgm:pt modelId="{5267491C-D252-4C99-8998-97C37C0E3AA2}" type="pres">
      <dgm:prSet presAssocID="{66B8F6E0-F158-4C2A-A910-632EADFFDDAD}" presName="text3" presStyleLbl="fgAcc3" presStyleIdx="0" presStyleCnt="1" custScaleX="314496">
        <dgm:presLayoutVars>
          <dgm:chPref val="3"/>
        </dgm:presLayoutVars>
      </dgm:prSet>
      <dgm:spPr/>
      <dgm:t>
        <a:bodyPr/>
        <a:lstStyle/>
        <a:p>
          <a:endParaRPr lang="fr-FR"/>
        </a:p>
      </dgm:t>
    </dgm:pt>
    <dgm:pt modelId="{22F3F9BB-E160-46BF-A201-82839BD6E254}" type="pres">
      <dgm:prSet presAssocID="{66B8F6E0-F158-4C2A-A910-632EADFFDDAD}" presName="hierChild4" presStyleCnt="0"/>
      <dgm:spPr/>
    </dgm:pt>
    <dgm:pt modelId="{2C7E265A-E783-4E40-A9DD-7188A5622A2C}" type="pres">
      <dgm:prSet presAssocID="{FE2CE46C-986D-4E3A-BAC8-269A5451C13A}" presName="Name23" presStyleLbl="parChTrans1D4" presStyleIdx="0" presStyleCnt="4"/>
      <dgm:spPr/>
      <dgm:t>
        <a:bodyPr/>
        <a:lstStyle/>
        <a:p>
          <a:endParaRPr lang="fr-FR"/>
        </a:p>
      </dgm:t>
    </dgm:pt>
    <dgm:pt modelId="{2C6CA2C8-E8B9-417F-B0D0-483BD2C5A886}" type="pres">
      <dgm:prSet presAssocID="{A134A48D-35DB-445B-B96E-FC8B80847A92}" presName="hierRoot4" presStyleCnt="0"/>
      <dgm:spPr/>
    </dgm:pt>
    <dgm:pt modelId="{2BF47E45-8E1E-460F-939F-220D68C16A14}" type="pres">
      <dgm:prSet presAssocID="{A134A48D-35DB-445B-B96E-FC8B80847A92}" presName="composite4" presStyleCnt="0"/>
      <dgm:spPr/>
    </dgm:pt>
    <dgm:pt modelId="{460EAB2B-8967-49EA-B99B-F75EF2BD67A6}" type="pres">
      <dgm:prSet presAssocID="{A134A48D-35DB-445B-B96E-FC8B80847A92}" presName="background4" presStyleLbl="node4" presStyleIdx="0" presStyleCnt="4"/>
      <dgm:spPr/>
    </dgm:pt>
    <dgm:pt modelId="{B2BA370B-8906-41FF-8A93-A4555CCF1B67}" type="pres">
      <dgm:prSet presAssocID="{A134A48D-35DB-445B-B96E-FC8B80847A92}" presName="text4" presStyleLbl="fgAcc4" presStyleIdx="0" presStyleCnt="4" custScaleX="177922">
        <dgm:presLayoutVars>
          <dgm:chPref val="3"/>
        </dgm:presLayoutVars>
      </dgm:prSet>
      <dgm:spPr/>
      <dgm:t>
        <a:bodyPr/>
        <a:lstStyle/>
        <a:p>
          <a:endParaRPr lang="fr-FR"/>
        </a:p>
      </dgm:t>
    </dgm:pt>
    <dgm:pt modelId="{57A4C915-0B86-40C8-9C95-AA639F0850AC}" type="pres">
      <dgm:prSet presAssocID="{A134A48D-35DB-445B-B96E-FC8B80847A92}" presName="hierChild5" presStyleCnt="0"/>
      <dgm:spPr/>
    </dgm:pt>
    <dgm:pt modelId="{F9E0EC3A-A2C0-46FF-A62C-B8E4446B240C}" type="pres">
      <dgm:prSet presAssocID="{6975CA95-0A8B-4E95-BDB3-BD7248C867E6}" presName="Name23" presStyleLbl="parChTrans1D4" presStyleIdx="1" presStyleCnt="4"/>
      <dgm:spPr/>
      <dgm:t>
        <a:bodyPr/>
        <a:lstStyle/>
        <a:p>
          <a:endParaRPr lang="fr-FR"/>
        </a:p>
      </dgm:t>
    </dgm:pt>
    <dgm:pt modelId="{AF937090-3C77-45C8-B2B6-172F4AA81B9F}" type="pres">
      <dgm:prSet presAssocID="{656247FB-1C91-447D-86D8-519C1246B90E}" presName="hierRoot4" presStyleCnt="0"/>
      <dgm:spPr/>
    </dgm:pt>
    <dgm:pt modelId="{590313DC-7024-464E-A7D2-FB7A23CB4BC6}" type="pres">
      <dgm:prSet presAssocID="{656247FB-1C91-447D-86D8-519C1246B90E}" presName="composite4" presStyleCnt="0"/>
      <dgm:spPr/>
    </dgm:pt>
    <dgm:pt modelId="{D49742ED-51CB-4EC2-8756-F57AA74CA277}" type="pres">
      <dgm:prSet presAssocID="{656247FB-1C91-447D-86D8-519C1246B90E}" presName="background4" presStyleLbl="node4" presStyleIdx="1" presStyleCnt="4"/>
      <dgm:spPr/>
    </dgm:pt>
    <dgm:pt modelId="{F73D19A6-4438-4DD6-8549-27AAFB970170}" type="pres">
      <dgm:prSet presAssocID="{656247FB-1C91-447D-86D8-519C1246B90E}" presName="text4" presStyleLbl="fgAcc4" presStyleIdx="1" presStyleCnt="4" custScaleX="136226">
        <dgm:presLayoutVars>
          <dgm:chPref val="3"/>
        </dgm:presLayoutVars>
      </dgm:prSet>
      <dgm:spPr/>
      <dgm:t>
        <a:bodyPr/>
        <a:lstStyle/>
        <a:p>
          <a:endParaRPr lang="fr-FR"/>
        </a:p>
      </dgm:t>
    </dgm:pt>
    <dgm:pt modelId="{4006E6FF-61E0-4B39-8B9F-DC941AE905B8}" type="pres">
      <dgm:prSet presAssocID="{656247FB-1C91-447D-86D8-519C1246B90E}" presName="hierChild5" presStyleCnt="0"/>
      <dgm:spPr/>
    </dgm:pt>
    <dgm:pt modelId="{9E531A17-27A4-4C51-B215-57F3DF1D6CE7}" type="pres">
      <dgm:prSet presAssocID="{A36B7EEE-8C83-4B74-BCE6-9CE1CFCE27B8}" presName="Name23" presStyleLbl="parChTrans1D4" presStyleIdx="2" presStyleCnt="4"/>
      <dgm:spPr/>
      <dgm:t>
        <a:bodyPr/>
        <a:lstStyle/>
        <a:p>
          <a:endParaRPr lang="fr-FR"/>
        </a:p>
      </dgm:t>
    </dgm:pt>
    <dgm:pt modelId="{2479A69C-FEAE-4411-9146-5BAD63C6DFF1}" type="pres">
      <dgm:prSet presAssocID="{9D694723-A5AB-4744-A1FF-42973EAEFFDC}" presName="hierRoot4" presStyleCnt="0"/>
      <dgm:spPr/>
    </dgm:pt>
    <dgm:pt modelId="{C32A8578-5AEA-4175-97D8-ECF1FACD719E}" type="pres">
      <dgm:prSet presAssocID="{9D694723-A5AB-4744-A1FF-42973EAEFFDC}" presName="composite4" presStyleCnt="0"/>
      <dgm:spPr/>
    </dgm:pt>
    <dgm:pt modelId="{1C04DF09-9C03-4601-A3DA-C3D56434CAA7}" type="pres">
      <dgm:prSet presAssocID="{9D694723-A5AB-4744-A1FF-42973EAEFFDC}" presName="background4" presStyleLbl="node4" presStyleIdx="2" presStyleCnt="4"/>
      <dgm:spPr/>
      <dgm:t>
        <a:bodyPr/>
        <a:lstStyle/>
        <a:p>
          <a:endParaRPr lang="fr-FR"/>
        </a:p>
      </dgm:t>
    </dgm:pt>
    <dgm:pt modelId="{DBC9F222-E870-4A4E-869C-08D51FFD1959}" type="pres">
      <dgm:prSet presAssocID="{9D694723-A5AB-4744-A1FF-42973EAEFFDC}" presName="text4" presStyleLbl="fgAcc4" presStyleIdx="2" presStyleCnt="4" custScaleX="169387" custLinFactNeighborX="13484" custLinFactNeighborY="4899">
        <dgm:presLayoutVars>
          <dgm:chPref val="3"/>
        </dgm:presLayoutVars>
      </dgm:prSet>
      <dgm:spPr/>
      <dgm:t>
        <a:bodyPr/>
        <a:lstStyle/>
        <a:p>
          <a:endParaRPr lang="fr-FR"/>
        </a:p>
      </dgm:t>
    </dgm:pt>
    <dgm:pt modelId="{A37F24F5-DDFA-4201-A671-2DC0B7E365A3}" type="pres">
      <dgm:prSet presAssocID="{9D694723-A5AB-4744-A1FF-42973EAEFFDC}" presName="hierChild5" presStyleCnt="0"/>
      <dgm:spPr/>
    </dgm:pt>
    <dgm:pt modelId="{62242E75-86F6-4288-BAA6-69399BED0BD9}" type="pres">
      <dgm:prSet presAssocID="{F05E40F6-BC53-4322-B793-607E82EE008C}" presName="Name23" presStyleLbl="parChTrans1D4" presStyleIdx="3" presStyleCnt="4"/>
      <dgm:spPr/>
      <dgm:t>
        <a:bodyPr/>
        <a:lstStyle/>
        <a:p>
          <a:endParaRPr lang="fr-FR"/>
        </a:p>
      </dgm:t>
    </dgm:pt>
    <dgm:pt modelId="{3028F821-6CA7-40D2-A832-CB4BC73F84A3}" type="pres">
      <dgm:prSet presAssocID="{42BF4835-2F5F-4727-8652-C432F6051856}" presName="hierRoot4" presStyleCnt="0"/>
      <dgm:spPr/>
    </dgm:pt>
    <dgm:pt modelId="{60FF95B9-1FF3-446C-9C26-6DD3D8D768D3}" type="pres">
      <dgm:prSet presAssocID="{42BF4835-2F5F-4727-8652-C432F6051856}" presName="composite4" presStyleCnt="0"/>
      <dgm:spPr/>
    </dgm:pt>
    <dgm:pt modelId="{2257F49C-3DF8-4ABF-9E72-C3CC0477B7DE}" type="pres">
      <dgm:prSet presAssocID="{42BF4835-2F5F-4727-8652-C432F6051856}" presName="background4" presStyleLbl="node4" presStyleIdx="3" presStyleCnt="4"/>
      <dgm:spPr/>
    </dgm:pt>
    <dgm:pt modelId="{04A4EE25-8162-413B-8ED1-5B86E18FC5A5}" type="pres">
      <dgm:prSet presAssocID="{42BF4835-2F5F-4727-8652-C432F6051856}" presName="text4" presStyleLbl="fgAcc4" presStyleIdx="3" presStyleCnt="4" custScaleX="203357">
        <dgm:presLayoutVars>
          <dgm:chPref val="3"/>
        </dgm:presLayoutVars>
      </dgm:prSet>
      <dgm:spPr/>
      <dgm:t>
        <a:bodyPr/>
        <a:lstStyle/>
        <a:p>
          <a:endParaRPr lang="fr-FR"/>
        </a:p>
      </dgm:t>
    </dgm:pt>
    <dgm:pt modelId="{691B27A8-8908-43BE-8054-A8FAD48B96A5}" type="pres">
      <dgm:prSet presAssocID="{42BF4835-2F5F-4727-8652-C432F6051856}" presName="hierChild5" presStyleCnt="0"/>
      <dgm:spPr/>
    </dgm:pt>
  </dgm:ptLst>
  <dgm:cxnLst>
    <dgm:cxn modelId="{9D580666-17D0-4730-B3DF-7282DB5F38D1}" srcId="{96E1A502-B1C5-400B-853A-928B2FBA98A3}" destId="{66B8F6E0-F158-4C2A-A910-632EADFFDDAD}" srcOrd="0" destOrd="0" parTransId="{7BD11205-F213-4EB1-9EE3-CC3629FC7A4F}" sibTransId="{8312BC04-816B-438C-A330-37222BD0282C}"/>
    <dgm:cxn modelId="{B50717CF-38B4-49EA-8645-4E62991095A0}" type="presOf" srcId="{656247FB-1C91-447D-86D8-519C1246B90E}" destId="{F73D19A6-4438-4DD6-8549-27AAFB970170}" srcOrd="0" destOrd="0" presId="urn:microsoft.com/office/officeart/2005/8/layout/hierarchy1"/>
    <dgm:cxn modelId="{F2A07DE0-3C26-4F44-BD86-6004DF974256}" type="presOf" srcId="{6975CA95-0A8B-4E95-BDB3-BD7248C867E6}" destId="{F9E0EC3A-A2C0-46FF-A62C-B8E4446B240C}" srcOrd="0" destOrd="0" presId="urn:microsoft.com/office/officeart/2005/8/layout/hierarchy1"/>
    <dgm:cxn modelId="{7567CF81-3661-4A1E-BD99-DB6BC33D6AB3}" srcId="{656247FB-1C91-447D-86D8-519C1246B90E}" destId="{9D694723-A5AB-4744-A1FF-42973EAEFFDC}" srcOrd="0" destOrd="0" parTransId="{A36B7EEE-8C83-4B74-BCE6-9CE1CFCE27B8}" sibTransId="{925B5C58-CF9A-4E5C-83D2-833498464A52}"/>
    <dgm:cxn modelId="{06E1C4A8-47D1-4B45-BCFD-F4704AB33190}" type="presOf" srcId="{61476E94-64AF-423C-AAE0-ABEA63A70688}" destId="{EF155746-6666-498B-BD8B-1189E08E7B15}" srcOrd="0" destOrd="0" presId="urn:microsoft.com/office/officeart/2005/8/layout/hierarchy1"/>
    <dgm:cxn modelId="{3B09C47E-E2D7-4FCC-8003-DD0D27449AA3}" srcId="{FAD37D8F-A557-4FD5-8884-CD3575B6FCE1}" destId="{96E1A502-B1C5-400B-853A-928B2FBA98A3}" srcOrd="0" destOrd="0" parTransId="{61476E94-64AF-423C-AAE0-ABEA63A70688}" sibTransId="{EBF78302-7305-455D-B396-62DB1DF09ED3}"/>
    <dgm:cxn modelId="{8915C56C-0F87-4CD2-B577-58E9B1150334}" type="presOf" srcId="{13D47AD4-4932-49E7-B157-48E4858DB57F}" destId="{A1703D5D-6F1C-4732-B717-E357C529FBAA}" srcOrd="0" destOrd="0" presId="urn:microsoft.com/office/officeart/2005/8/layout/hierarchy1"/>
    <dgm:cxn modelId="{4CCFC26F-FAD2-4DDC-9CE9-CE9828B8BF1E}" srcId="{66B8F6E0-F158-4C2A-A910-632EADFFDDAD}" destId="{656247FB-1C91-447D-86D8-519C1246B90E}" srcOrd="1" destOrd="0" parTransId="{6975CA95-0A8B-4E95-BDB3-BD7248C867E6}" sibTransId="{308C306D-F3F9-4DEB-A1CF-105783611CDA}"/>
    <dgm:cxn modelId="{78D7CF29-A204-4679-8324-8F8E271377C7}" type="presOf" srcId="{9D694723-A5AB-4744-A1FF-42973EAEFFDC}" destId="{DBC9F222-E870-4A4E-869C-08D51FFD1959}" srcOrd="0" destOrd="0" presId="urn:microsoft.com/office/officeart/2005/8/layout/hierarchy1"/>
    <dgm:cxn modelId="{3593CCF7-9CEB-4C8B-9143-4B03403D6B01}" type="presOf" srcId="{FAD37D8F-A557-4FD5-8884-CD3575B6FCE1}" destId="{375BC001-A253-4D62-BE30-0DA6474D2C0B}" srcOrd="0" destOrd="0" presId="urn:microsoft.com/office/officeart/2005/8/layout/hierarchy1"/>
    <dgm:cxn modelId="{F9B54FCE-6F72-4BF5-8530-D1754F30616A}" srcId="{66B8F6E0-F158-4C2A-A910-632EADFFDDAD}" destId="{A134A48D-35DB-445B-B96E-FC8B80847A92}" srcOrd="0" destOrd="0" parTransId="{FE2CE46C-986D-4E3A-BAC8-269A5451C13A}" sibTransId="{80E2913A-1E77-4B03-AF3C-281ADBE46917}"/>
    <dgm:cxn modelId="{7BED151B-9179-48F7-9584-9C38199AA9FA}" type="presOf" srcId="{F05E40F6-BC53-4322-B793-607E82EE008C}" destId="{62242E75-86F6-4288-BAA6-69399BED0BD9}" srcOrd="0" destOrd="0" presId="urn:microsoft.com/office/officeart/2005/8/layout/hierarchy1"/>
    <dgm:cxn modelId="{B8127146-8A45-4275-9AC0-1C639BEB77AA}" type="presOf" srcId="{7BD11205-F213-4EB1-9EE3-CC3629FC7A4F}" destId="{F9DD0318-42E2-4EC0-B121-25FF05877EF0}" srcOrd="0" destOrd="0" presId="urn:microsoft.com/office/officeart/2005/8/layout/hierarchy1"/>
    <dgm:cxn modelId="{65F9A782-898D-4547-8C33-FCE90D7D656E}" srcId="{66B8F6E0-F158-4C2A-A910-632EADFFDDAD}" destId="{42BF4835-2F5F-4727-8652-C432F6051856}" srcOrd="2" destOrd="0" parTransId="{F05E40F6-BC53-4322-B793-607E82EE008C}" sibTransId="{FCCB0C6E-EAE2-4CF0-B2F1-5471381B43DF}"/>
    <dgm:cxn modelId="{D1D5C5A8-987D-4E9F-99E7-DA78795AA165}" type="presOf" srcId="{42BF4835-2F5F-4727-8652-C432F6051856}" destId="{04A4EE25-8162-413B-8ED1-5B86E18FC5A5}" srcOrd="0" destOrd="0" presId="urn:microsoft.com/office/officeart/2005/8/layout/hierarchy1"/>
    <dgm:cxn modelId="{3FABCE52-5945-40B9-8BAC-E304512541C6}" type="presOf" srcId="{A36B7EEE-8C83-4B74-BCE6-9CE1CFCE27B8}" destId="{9E531A17-27A4-4C51-B215-57F3DF1D6CE7}" srcOrd="0" destOrd="0" presId="urn:microsoft.com/office/officeart/2005/8/layout/hierarchy1"/>
    <dgm:cxn modelId="{24C39C33-4A80-46B5-B6F5-032579C7386D}" type="presOf" srcId="{66B8F6E0-F158-4C2A-A910-632EADFFDDAD}" destId="{5267491C-D252-4C99-8998-97C37C0E3AA2}" srcOrd="0" destOrd="0" presId="urn:microsoft.com/office/officeart/2005/8/layout/hierarchy1"/>
    <dgm:cxn modelId="{7D0F61F8-2479-4C23-A44E-A91C2D6F4424}" type="presOf" srcId="{96E1A502-B1C5-400B-853A-928B2FBA98A3}" destId="{85E05FCA-97D2-4A44-83CB-70EF545AE57C}" srcOrd="0" destOrd="0" presId="urn:microsoft.com/office/officeart/2005/8/layout/hierarchy1"/>
    <dgm:cxn modelId="{05D7C8AE-3E08-477B-8ECA-A32EACF9DED1}" srcId="{13D47AD4-4932-49E7-B157-48E4858DB57F}" destId="{FAD37D8F-A557-4FD5-8884-CD3575B6FCE1}" srcOrd="0" destOrd="0" parTransId="{A1648482-9300-42A4-B77B-74A12E73E099}" sibTransId="{5D82434B-A520-486E-9613-E3B334D2C820}"/>
    <dgm:cxn modelId="{E8A8CB29-D91D-4BBA-AA5C-37BD59EE7CA3}" type="presOf" srcId="{FE2CE46C-986D-4E3A-BAC8-269A5451C13A}" destId="{2C7E265A-E783-4E40-A9DD-7188A5622A2C}" srcOrd="0" destOrd="0" presId="urn:microsoft.com/office/officeart/2005/8/layout/hierarchy1"/>
    <dgm:cxn modelId="{9156BB39-3D53-4580-A10A-571BDBE20241}" type="presOf" srcId="{A134A48D-35DB-445B-B96E-FC8B80847A92}" destId="{B2BA370B-8906-41FF-8A93-A4555CCF1B67}" srcOrd="0" destOrd="0" presId="urn:microsoft.com/office/officeart/2005/8/layout/hierarchy1"/>
    <dgm:cxn modelId="{18D8DEA1-2DE2-42D5-81EA-BE07C76CFB85}" type="presParOf" srcId="{A1703D5D-6F1C-4732-B717-E357C529FBAA}" destId="{BAED218D-3EC5-48D7-B339-29B6093BA28F}" srcOrd="0" destOrd="0" presId="urn:microsoft.com/office/officeart/2005/8/layout/hierarchy1"/>
    <dgm:cxn modelId="{DA7DC38D-0980-4AC7-B055-AB5461D2DA86}" type="presParOf" srcId="{BAED218D-3EC5-48D7-B339-29B6093BA28F}" destId="{23A7A274-5A68-4A3B-AC82-D65330DC6EDB}" srcOrd="0" destOrd="0" presId="urn:microsoft.com/office/officeart/2005/8/layout/hierarchy1"/>
    <dgm:cxn modelId="{A1E78DB0-0A4E-40C5-8C67-82E24861F63A}" type="presParOf" srcId="{23A7A274-5A68-4A3B-AC82-D65330DC6EDB}" destId="{218A94E4-EC1A-447A-BA4D-2BA102A9072E}" srcOrd="0" destOrd="0" presId="urn:microsoft.com/office/officeart/2005/8/layout/hierarchy1"/>
    <dgm:cxn modelId="{DC8BB2FD-5FF7-435D-AF4B-D3D7E27F888E}" type="presParOf" srcId="{23A7A274-5A68-4A3B-AC82-D65330DC6EDB}" destId="{375BC001-A253-4D62-BE30-0DA6474D2C0B}" srcOrd="1" destOrd="0" presId="urn:microsoft.com/office/officeart/2005/8/layout/hierarchy1"/>
    <dgm:cxn modelId="{6D3852CE-2018-4B6A-B0C1-2F7FFC31E9E2}" type="presParOf" srcId="{BAED218D-3EC5-48D7-B339-29B6093BA28F}" destId="{015A9FA9-0016-4406-896B-22649FC74431}" srcOrd="1" destOrd="0" presId="urn:microsoft.com/office/officeart/2005/8/layout/hierarchy1"/>
    <dgm:cxn modelId="{38E74390-5194-486F-9BA3-3153393B9009}" type="presParOf" srcId="{015A9FA9-0016-4406-896B-22649FC74431}" destId="{EF155746-6666-498B-BD8B-1189E08E7B15}" srcOrd="0" destOrd="0" presId="urn:microsoft.com/office/officeart/2005/8/layout/hierarchy1"/>
    <dgm:cxn modelId="{9BEA33DD-39D5-431E-801E-3E394C2D0857}" type="presParOf" srcId="{015A9FA9-0016-4406-896B-22649FC74431}" destId="{6E567689-08A4-4F7A-ADDD-0064294D08EF}" srcOrd="1" destOrd="0" presId="urn:microsoft.com/office/officeart/2005/8/layout/hierarchy1"/>
    <dgm:cxn modelId="{72390ED2-0491-40DD-B4F0-AE8A57BAAAE9}" type="presParOf" srcId="{6E567689-08A4-4F7A-ADDD-0064294D08EF}" destId="{2E999F1B-5B13-4E3F-B906-9880C43EF6BE}" srcOrd="0" destOrd="0" presId="urn:microsoft.com/office/officeart/2005/8/layout/hierarchy1"/>
    <dgm:cxn modelId="{65144A84-3775-4BDC-9B20-7C0D1E5879B5}" type="presParOf" srcId="{2E999F1B-5B13-4E3F-B906-9880C43EF6BE}" destId="{E0DB863B-44F2-469F-9E09-66AE834A8E7C}" srcOrd="0" destOrd="0" presId="urn:microsoft.com/office/officeart/2005/8/layout/hierarchy1"/>
    <dgm:cxn modelId="{82BE81C7-EB3E-4352-817B-5BC86DFC3B22}" type="presParOf" srcId="{2E999F1B-5B13-4E3F-B906-9880C43EF6BE}" destId="{85E05FCA-97D2-4A44-83CB-70EF545AE57C}" srcOrd="1" destOrd="0" presId="urn:microsoft.com/office/officeart/2005/8/layout/hierarchy1"/>
    <dgm:cxn modelId="{650DA9FB-2340-41F7-B781-7B81574878C9}" type="presParOf" srcId="{6E567689-08A4-4F7A-ADDD-0064294D08EF}" destId="{0E535B11-5230-4191-B9E0-D13D010BCA5C}" srcOrd="1" destOrd="0" presId="urn:microsoft.com/office/officeart/2005/8/layout/hierarchy1"/>
    <dgm:cxn modelId="{9ABF60B7-A96B-4B09-9218-3EF950A4D9E7}" type="presParOf" srcId="{0E535B11-5230-4191-B9E0-D13D010BCA5C}" destId="{F9DD0318-42E2-4EC0-B121-25FF05877EF0}" srcOrd="0" destOrd="0" presId="urn:microsoft.com/office/officeart/2005/8/layout/hierarchy1"/>
    <dgm:cxn modelId="{BD20D0D0-6993-4012-BA37-B66AA4F070AC}" type="presParOf" srcId="{0E535B11-5230-4191-B9E0-D13D010BCA5C}" destId="{E164ECE9-0A12-4E0B-9720-4115708A9CF5}" srcOrd="1" destOrd="0" presId="urn:microsoft.com/office/officeart/2005/8/layout/hierarchy1"/>
    <dgm:cxn modelId="{A215DA53-31FE-48F4-B022-15082EE4502A}" type="presParOf" srcId="{E164ECE9-0A12-4E0B-9720-4115708A9CF5}" destId="{836835B9-8098-460E-ACB7-7FC5D5C43AC3}" srcOrd="0" destOrd="0" presId="urn:microsoft.com/office/officeart/2005/8/layout/hierarchy1"/>
    <dgm:cxn modelId="{25EA5514-BEAE-4AA4-A6C2-81ECF912047B}" type="presParOf" srcId="{836835B9-8098-460E-ACB7-7FC5D5C43AC3}" destId="{78B779F5-68F4-4AC2-A99D-CB65013C2FE9}" srcOrd="0" destOrd="0" presId="urn:microsoft.com/office/officeart/2005/8/layout/hierarchy1"/>
    <dgm:cxn modelId="{02856A0F-9457-41A7-8C4E-BF646E716CCF}" type="presParOf" srcId="{836835B9-8098-460E-ACB7-7FC5D5C43AC3}" destId="{5267491C-D252-4C99-8998-97C37C0E3AA2}" srcOrd="1" destOrd="0" presId="urn:microsoft.com/office/officeart/2005/8/layout/hierarchy1"/>
    <dgm:cxn modelId="{9903FE35-5747-4555-8E9A-8E0D23B5E5A7}" type="presParOf" srcId="{E164ECE9-0A12-4E0B-9720-4115708A9CF5}" destId="{22F3F9BB-E160-46BF-A201-82839BD6E254}" srcOrd="1" destOrd="0" presId="urn:microsoft.com/office/officeart/2005/8/layout/hierarchy1"/>
    <dgm:cxn modelId="{710F9134-F8C8-4D6C-AC2E-A333ADB2B090}" type="presParOf" srcId="{22F3F9BB-E160-46BF-A201-82839BD6E254}" destId="{2C7E265A-E783-4E40-A9DD-7188A5622A2C}" srcOrd="0" destOrd="0" presId="urn:microsoft.com/office/officeart/2005/8/layout/hierarchy1"/>
    <dgm:cxn modelId="{35B9AF94-9396-457D-B451-2C883170C8FE}" type="presParOf" srcId="{22F3F9BB-E160-46BF-A201-82839BD6E254}" destId="{2C6CA2C8-E8B9-417F-B0D0-483BD2C5A886}" srcOrd="1" destOrd="0" presId="urn:microsoft.com/office/officeart/2005/8/layout/hierarchy1"/>
    <dgm:cxn modelId="{198D4770-4E14-49D1-9C1B-D1CBBD9DF77A}" type="presParOf" srcId="{2C6CA2C8-E8B9-417F-B0D0-483BD2C5A886}" destId="{2BF47E45-8E1E-460F-939F-220D68C16A14}" srcOrd="0" destOrd="0" presId="urn:microsoft.com/office/officeart/2005/8/layout/hierarchy1"/>
    <dgm:cxn modelId="{FDDD0A3B-3481-494A-BFE5-47CFE1A0B7B6}" type="presParOf" srcId="{2BF47E45-8E1E-460F-939F-220D68C16A14}" destId="{460EAB2B-8967-49EA-B99B-F75EF2BD67A6}" srcOrd="0" destOrd="0" presId="urn:microsoft.com/office/officeart/2005/8/layout/hierarchy1"/>
    <dgm:cxn modelId="{41428884-CDCF-4BD0-932B-5F96A3E74E9A}" type="presParOf" srcId="{2BF47E45-8E1E-460F-939F-220D68C16A14}" destId="{B2BA370B-8906-41FF-8A93-A4555CCF1B67}" srcOrd="1" destOrd="0" presId="urn:microsoft.com/office/officeart/2005/8/layout/hierarchy1"/>
    <dgm:cxn modelId="{91316F15-D137-4E87-AD94-4B1E10BA333A}" type="presParOf" srcId="{2C6CA2C8-E8B9-417F-B0D0-483BD2C5A886}" destId="{57A4C915-0B86-40C8-9C95-AA639F0850AC}" srcOrd="1" destOrd="0" presId="urn:microsoft.com/office/officeart/2005/8/layout/hierarchy1"/>
    <dgm:cxn modelId="{73EDCEEA-ECAE-484F-8E2D-B806F26C42D0}" type="presParOf" srcId="{22F3F9BB-E160-46BF-A201-82839BD6E254}" destId="{F9E0EC3A-A2C0-46FF-A62C-B8E4446B240C}" srcOrd="2" destOrd="0" presId="urn:microsoft.com/office/officeart/2005/8/layout/hierarchy1"/>
    <dgm:cxn modelId="{5A97793F-44FB-4EE8-9FBA-5F0F9ED05985}" type="presParOf" srcId="{22F3F9BB-E160-46BF-A201-82839BD6E254}" destId="{AF937090-3C77-45C8-B2B6-172F4AA81B9F}" srcOrd="3" destOrd="0" presId="urn:microsoft.com/office/officeart/2005/8/layout/hierarchy1"/>
    <dgm:cxn modelId="{4D88CCE4-A0F2-4D75-9293-F7E1D05049C1}" type="presParOf" srcId="{AF937090-3C77-45C8-B2B6-172F4AA81B9F}" destId="{590313DC-7024-464E-A7D2-FB7A23CB4BC6}" srcOrd="0" destOrd="0" presId="urn:microsoft.com/office/officeart/2005/8/layout/hierarchy1"/>
    <dgm:cxn modelId="{BA091782-2F8B-4DA4-96CE-6527C7540A4F}" type="presParOf" srcId="{590313DC-7024-464E-A7D2-FB7A23CB4BC6}" destId="{D49742ED-51CB-4EC2-8756-F57AA74CA277}" srcOrd="0" destOrd="0" presId="urn:microsoft.com/office/officeart/2005/8/layout/hierarchy1"/>
    <dgm:cxn modelId="{79DD23BA-0C16-4BF4-98A5-F8A5316A81BE}" type="presParOf" srcId="{590313DC-7024-464E-A7D2-FB7A23CB4BC6}" destId="{F73D19A6-4438-4DD6-8549-27AAFB970170}" srcOrd="1" destOrd="0" presId="urn:microsoft.com/office/officeart/2005/8/layout/hierarchy1"/>
    <dgm:cxn modelId="{2917C826-0CC6-405F-9F5E-40F8202A9174}" type="presParOf" srcId="{AF937090-3C77-45C8-B2B6-172F4AA81B9F}" destId="{4006E6FF-61E0-4B39-8B9F-DC941AE905B8}" srcOrd="1" destOrd="0" presId="urn:microsoft.com/office/officeart/2005/8/layout/hierarchy1"/>
    <dgm:cxn modelId="{7F085D2F-1BD7-44D9-B1A9-CF05D892BEEC}" type="presParOf" srcId="{4006E6FF-61E0-4B39-8B9F-DC941AE905B8}" destId="{9E531A17-27A4-4C51-B215-57F3DF1D6CE7}" srcOrd="0" destOrd="0" presId="urn:microsoft.com/office/officeart/2005/8/layout/hierarchy1"/>
    <dgm:cxn modelId="{6A7C977A-0C6C-49A4-B067-0BE16C989115}" type="presParOf" srcId="{4006E6FF-61E0-4B39-8B9F-DC941AE905B8}" destId="{2479A69C-FEAE-4411-9146-5BAD63C6DFF1}" srcOrd="1" destOrd="0" presId="urn:microsoft.com/office/officeart/2005/8/layout/hierarchy1"/>
    <dgm:cxn modelId="{14F5AEB9-BDF6-48D7-AA57-298A3B8ED704}" type="presParOf" srcId="{2479A69C-FEAE-4411-9146-5BAD63C6DFF1}" destId="{C32A8578-5AEA-4175-97D8-ECF1FACD719E}" srcOrd="0" destOrd="0" presId="urn:microsoft.com/office/officeart/2005/8/layout/hierarchy1"/>
    <dgm:cxn modelId="{0B4A2835-39ED-4134-812A-D0452F36DE97}" type="presParOf" srcId="{C32A8578-5AEA-4175-97D8-ECF1FACD719E}" destId="{1C04DF09-9C03-4601-A3DA-C3D56434CAA7}" srcOrd="0" destOrd="0" presId="urn:microsoft.com/office/officeart/2005/8/layout/hierarchy1"/>
    <dgm:cxn modelId="{E7908C2B-3180-412A-8E6D-94EBF7A1BC56}" type="presParOf" srcId="{C32A8578-5AEA-4175-97D8-ECF1FACD719E}" destId="{DBC9F222-E870-4A4E-869C-08D51FFD1959}" srcOrd="1" destOrd="0" presId="urn:microsoft.com/office/officeart/2005/8/layout/hierarchy1"/>
    <dgm:cxn modelId="{5DC0EBB2-08ED-4844-9209-53A9DA76EA23}" type="presParOf" srcId="{2479A69C-FEAE-4411-9146-5BAD63C6DFF1}" destId="{A37F24F5-DDFA-4201-A671-2DC0B7E365A3}" srcOrd="1" destOrd="0" presId="urn:microsoft.com/office/officeart/2005/8/layout/hierarchy1"/>
    <dgm:cxn modelId="{6559F6FC-F0F7-4310-B4B2-F80C90E3B32C}" type="presParOf" srcId="{22F3F9BB-E160-46BF-A201-82839BD6E254}" destId="{62242E75-86F6-4288-BAA6-69399BED0BD9}" srcOrd="4" destOrd="0" presId="urn:microsoft.com/office/officeart/2005/8/layout/hierarchy1"/>
    <dgm:cxn modelId="{E5771F6F-4654-441C-A83A-4D78A0C96750}" type="presParOf" srcId="{22F3F9BB-E160-46BF-A201-82839BD6E254}" destId="{3028F821-6CA7-40D2-A832-CB4BC73F84A3}" srcOrd="5" destOrd="0" presId="urn:microsoft.com/office/officeart/2005/8/layout/hierarchy1"/>
    <dgm:cxn modelId="{A19239F4-D463-4C2E-9536-D9FB6E34FED6}" type="presParOf" srcId="{3028F821-6CA7-40D2-A832-CB4BC73F84A3}" destId="{60FF95B9-1FF3-446C-9C26-6DD3D8D768D3}" srcOrd="0" destOrd="0" presId="urn:microsoft.com/office/officeart/2005/8/layout/hierarchy1"/>
    <dgm:cxn modelId="{4392E08D-59D1-456E-9134-5DF2B774D1C5}" type="presParOf" srcId="{60FF95B9-1FF3-446C-9C26-6DD3D8D768D3}" destId="{2257F49C-3DF8-4ABF-9E72-C3CC0477B7DE}" srcOrd="0" destOrd="0" presId="urn:microsoft.com/office/officeart/2005/8/layout/hierarchy1"/>
    <dgm:cxn modelId="{0F5DE714-0079-495E-9A30-07430612202C}" type="presParOf" srcId="{60FF95B9-1FF3-446C-9C26-6DD3D8D768D3}" destId="{04A4EE25-8162-413B-8ED1-5B86E18FC5A5}" srcOrd="1" destOrd="0" presId="urn:microsoft.com/office/officeart/2005/8/layout/hierarchy1"/>
    <dgm:cxn modelId="{CACE486A-E0EB-428B-BBA1-18B2842560B4}" type="presParOf" srcId="{3028F821-6CA7-40D2-A832-CB4BC73F84A3}" destId="{691B27A8-8908-43BE-8054-A8FAD48B96A5}" srcOrd="1" destOrd="0" presId="urn:microsoft.com/office/officeart/2005/8/layout/hierarchy1"/>
  </dgm:cxnLst>
  <dgm:bg/>
  <dgm:whole>
    <a:ln>
      <a:solidFill>
        <a:schemeClr val="accent1">
          <a:lumMod val="20000"/>
          <a:lumOff val="8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E6767-7562-406D-89BB-3232DDA1ABF6}" type="doc">
      <dgm:prSet loTypeId="urn:microsoft.com/office/officeart/2005/8/layout/hierarchy1" loCatId="hierarchy" qsTypeId="urn:microsoft.com/office/officeart/2005/8/quickstyle/simple3" qsCatId="simple" csTypeId="urn:microsoft.com/office/officeart/2005/8/colors/accent1_5" csCatId="accent1" phldr="1"/>
      <dgm:spPr/>
      <dgm:t>
        <a:bodyPr/>
        <a:lstStyle/>
        <a:p>
          <a:endParaRPr lang="fr-FR"/>
        </a:p>
      </dgm:t>
    </dgm:pt>
    <dgm:pt modelId="{D6600C98-9C18-447B-B9C0-A1CCA8D083FA}">
      <dgm:prSet phldrT="[Texte]"/>
      <dgm:spPr/>
      <dgm:t>
        <a:bodyPr/>
        <a:lstStyle/>
        <a:p>
          <a:r>
            <a:rPr lang="fr-FR" dirty="0" smtClean="0"/>
            <a:t>Latin : </a:t>
          </a:r>
          <a:r>
            <a:rPr lang="fr-FR" b="1" i="1" dirty="0" err="1" smtClean="0"/>
            <a:t>com</a:t>
          </a:r>
          <a:r>
            <a:rPr lang="fr-FR" b="1" i="1" dirty="0" smtClean="0"/>
            <a:t>-munis</a:t>
          </a:r>
          <a:endParaRPr lang="fr-FR" b="1" dirty="0"/>
        </a:p>
      </dgm:t>
    </dgm:pt>
    <dgm:pt modelId="{245A743B-E4B7-47F7-AB84-803DD42195A8}" type="parTrans" cxnId="{28C269CF-57B6-4551-A638-19A9F43D6E91}">
      <dgm:prSet/>
      <dgm:spPr/>
      <dgm:t>
        <a:bodyPr/>
        <a:lstStyle/>
        <a:p>
          <a:endParaRPr lang="fr-FR"/>
        </a:p>
      </dgm:t>
    </dgm:pt>
    <dgm:pt modelId="{AF6173B9-F73D-49BC-A3FA-0CDC3890F7A1}" type="sibTrans" cxnId="{28C269CF-57B6-4551-A638-19A9F43D6E91}">
      <dgm:prSet/>
      <dgm:spPr/>
      <dgm:t>
        <a:bodyPr/>
        <a:lstStyle/>
        <a:p>
          <a:endParaRPr lang="fr-FR"/>
        </a:p>
      </dgm:t>
    </dgm:pt>
    <dgm:pt modelId="{201746FA-3B2F-447D-8C58-838CA44708B4}">
      <dgm:prSet phldrT="[Texte]"/>
      <dgm:spPr/>
      <dgm:t>
        <a:bodyPr/>
        <a:lstStyle/>
        <a:p>
          <a:r>
            <a:rPr lang="fr-FR" dirty="0" smtClean="0"/>
            <a:t>Espagnol</a:t>
          </a:r>
        </a:p>
        <a:p>
          <a:r>
            <a:rPr lang="es-ES" b="1" i="1" dirty="0" smtClean="0"/>
            <a:t>común</a:t>
          </a:r>
          <a:endParaRPr lang="fr-FR" b="1" i="1" dirty="0"/>
        </a:p>
      </dgm:t>
    </dgm:pt>
    <dgm:pt modelId="{EBBFACB1-B2B3-434E-A815-AA3AF60D3DB8}" type="parTrans" cxnId="{717464AD-DFF8-4DEF-9564-7077D5873181}">
      <dgm:prSet/>
      <dgm:spPr/>
      <dgm:t>
        <a:bodyPr/>
        <a:lstStyle/>
        <a:p>
          <a:endParaRPr lang="fr-FR"/>
        </a:p>
      </dgm:t>
    </dgm:pt>
    <dgm:pt modelId="{05F3C6CB-3725-4597-8067-F99F72392F94}" type="sibTrans" cxnId="{717464AD-DFF8-4DEF-9564-7077D5873181}">
      <dgm:prSet/>
      <dgm:spPr/>
      <dgm:t>
        <a:bodyPr/>
        <a:lstStyle/>
        <a:p>
          <a:endParaRPr lang="fr-FR"/>
        </a:p>
      </dgm:t>
    </dgm:pt>
    <dgm:pt modelId="{3BDA0E90-10E7-4E1E-A65F-55548EA07FA7}">
      <dgm:prSet phldrT="[Texte]"/>
      <dgm:spPr/>
      <dgm:t>
        <a:bodyPr/>
        <a:lstStyle/>
        <a:p>
          <a:r>
            <a:rPr lang="fr-FR" dirty="0" smtClean="0"/>
            <a:t>Français</a:t>
          </a:r>
        </a:p>
        <a:p>
          <a:r>
            <a:rPr lang="fr-FR" b="1" i="1" dirty="0" smtClean="0"/>
            <a:t>commun/e</a:t>
          </a:r>
          <a:endParaRPr lang="fr-FR" b="1" i="1" dirty="0"/>
        </a:p>
      </dgm:t>
    </dgm:pt>
    <dgm:pt modelId="{A35169FA-CBA2-466B-942D-90698C3E19A8}" type="parTrans" cxnId="{D8AAC2B7-770C-4211-BE86-9FD1D8B6C575}">
      <dgm:prSet/>
      <dgm:spPr/>
      <dgm:t>
        <a:bodyPr/>
        <a:lstStyle/>
        <a:p>
          <a:endParaRPr lang="fr-FR"/>
        </a:p>
      </dgm:t>
    </dgm:pt>
    <dgm:pt modelId="{E1C9FF5C-FEAF-40E0-8F8C-C8A731BFB53F}" type="sibTrans" cxnId="{D8AAC2B7-770C-4211-BE86-9FD1D8B6C575}">
      <dgm:prSet/>
      <dgm:spPr/>
      <dgm:t>
        <a:bodyPr/>
        <a:lstStyle/>
        <a:p>
          <a:endParaRPr lang="fr-FR"/>
        </a:p>
      </dgm:t>
    </dgm:pt>
    <dgm:pt modelId="{CA6BF0EB-FA22-45E8-A056-7FAA2B62C107}">
      <dgm:prSet/>
      <dgm:spPr/>
      <dgm:t>
        <a:bodyPr/>
        <a:lstStyle/>
        <a:p>
          <a:r>
            <a:rPr lang="fr-FR" dirty="0" smtClean="0"/>
            <a:t>Italien</a:t>
          </a:r>
        </a:p>
        <a:p>
          <a:r>
            <a:rPr lang="it-IT" b="1" i="1" dirty="0" smtClean="0"/>
            <a:t>comune</a:t>
          </a:r>
          <a:endParaRPr lang="fr-FR" b="1" i="1" dirty="0"/>
        </a:p>
      </dgm:t>
    </dgm:pt>
    <dgm:pt modelId="{09720283-54F0-41EB-BCC9-A589C00293A7}" type="parTrans" cxnId="{7635F9C5-490E-47C1-8464-31213DD4AD5A}">
      <dgm:prSet/>
      <dgm:spPr/>
      <dgm:t>
        <a:bodyPr/>
        <a:lstStyle/>
        <a:p>
          <a:endParaRPr lang="fr-FR"/>
        </a:p>
      </dgm:t>
    </dgm:pt>
    <dgm:pt modelId="{E0173C1B-990F-4235-9286-57325516A9FB}" type="sibTrans" cxnId="{7635F9C5-490E-47C1-8464-31213DD4AD5A}">
      <dgm:prSet/>
      <dgm:spPr/>
      <dgm:t>
        <a:bodyPr/>
        <a:lstStyle/>
        <a:p>
          <a:endParaRPr lang="fr-FR"/>
        </a:p>
      </dgm:t>
    </dgm:pt>
    <dgm:pt modelId="{F52432BD-668F-40DF-865A-6BFE4BC77281}">
      <dgm:prSet/>
      <dgm:spPr/>
      <dgm:t>
        <a:bodyPr/>
        <a:lstStyle/>
        <a:p>
          <a:r>
            <a:rPr lang="fr-FR" dirty="0" smtClean="0"/>
            <a:t>Portugais </a:t>
          </a:r>
          <a:r>
            <a:rPr lang="pt-PT" b="1" i="1" dirty="0" smtClean="0"/>
            <a:t>comum</a:t>
          </a:r>
          <a:endParaRPr lang="fr-FR" b="1" i="1" dirty="0"/>
        </a:p>
      </dgm:t>
    </dgm:pt>
    <dgm:pt modelId="{2432CC63-1B63-49BB-86A5-45224F3014E6}" type="parTrans" cxnId="{5C8F7261-45BC-46A5-8EF2-CEBACEDAA72E}">
      <dgm:prSet/>
      <dgm:spPr/>
      <dgm:t>
        <a:bodyPr/>
        <a:lstStyle/>
        <a:p>
          <a:endParaRPr lang="fr-FR"/>
        </a:p>
      </dgm:t>
    </dgm:pt>
    <dgm:pt modelId="{8C919A74-0745-4383-B4D7-032A2BE894EF}" type="sibTrans" cxnId="{5C8F7261-45BC-46A5-8EF2-CEBACEDAA72E}">
      <dgm:prSet/>
      <dgm:spPr/>
      <dgm:t>
        <a:bodyPr/>
        <a:lstStyle/>
        <a:p>
          <a:endParaRPr lang="fr-FR"/>
        </a:p>
      </dgm:t>
    </dgm:pt>
    <dgm:pt modelId="{B696959A-F524-4A56-95F0-826849959B3C}" type="pres">
      <dgm:prSet presAssocID="{7EFE6767-7562-406D-89BB-3232DDA1ABF6}" presName="hierChild1" presStyleCnt="0">
        <dgm:presLayoutVars>
          <dgm:chPref val="1"/>
          <dgm:dir/>
          <dgm:animOne val="branch"/>
          <dgm:animLvl val="lvl"/>
          <dgm:resizeHandles/>
        </dgm:presLayoutVars>
      </dgm:prSet>
      <dgm:spPr/>
      <dgm:t>
        <a:bodyPr/>
        <a:lstStyle/>
        <a:p>
          <a:endParaRPr lang="fr-FR"/>
        </a:p>
      </dgm:t>
    </dgm:pt>
    <dgm:pt modelId="{327FB4E9-5EA7-42E1-9898-5841A9B47724}" type="pres">
      <dgm:prSet presAssocID="{D6600C98-9C18-447B-B9C0-A1CCA8D083FA}" presName="hierRoot1" presStyleCnt="0"/>
      <dgm:spPr/>
    </dgm:pt>
    <dgm:pt modelId="{B98FA0C2-E31B-4EC8-B1A0-1B574FDD877C}" type="pres">
      <dgm:prSet presAssocID="{D6600C98-9C18-447B-B9C0-A1CCA8D083FA}" presName="composite" presStyleCnt="0"/>
      <dgm:spPr/>
    </dgm:pt>
    <dgm:pt modelId="{26984BE5-39FC-45D9-A392-DEF69C021CEE}" type="pres">
      <dgm:prSet presAssocID="{D6600C98-9C18-447B-B9C0-A1CCA8D083FA}" presName="background" presStyleLbl="node0" presStyleIdx="0" presStyleCnt="1"/>
      <dgm:spPr/>
    </dgm:pt>
    <dgm:pt modelId="{B04391BC-40EF-4C25-9A34-33D0DB53BC83}" type="pres">
      <dgm:prSet presAssocID="{D6600C98-9C18-447B-B9C0-A1CCA8D083FA}" presName="text" presStyleLbl="fgAcc0" presStyleIdx="0" presStyleCnt="1">
        <dgm:presLayoutVars>
          <dgm:chPref val="3"/>
        </dgm:presLayoutVars>
      </dgm:prSet>
      <dgm:spPr/>
      <dgm:t>
        <a:bodyPr/>
        <a:lstStyle/>
        <a:p>
          <a:endParaRPr lang="fr-FR"/>
        </a:p>
      </dgm:t>
    </dgm:pt>
    <dgm:pt modelId="{6DC0800E-9663-4433-A2C7-924D84C2C737}" type="pres">
      <dgm:prSet presAssocID="{D6600C98-9C18-447B-B9C0-A1CCA8D083FA}" presName="hierChild2" presStyleCnt="0"/>
      <dgm:spPr/>
    </dgm:pt>
    <dgm:pt modelId="{D4CA04B8-07C4-464F-997C-70BA485DED27}" type="pres">
      <dgm:prSet presAssocID="{EBBFACB1-B2B3-434E-A815-AA3AF60D3DB8}" presName="Name10" presStyleLbl="parChTrans1D2" presStyleIdx="0" presStyleCnt="4"/>
      <dgm:spPr/>
      <dgm:t>
        <a:bodyPr/>
        <a:lstStyle/>
        <a:p>
          <a:endParaRPr lang="fr-FR"/>
        </a:p>
      </dgm:t>
    </dgm:pt>
    <dgm:pt modelId="{8B1B53B2-F5FC-4305-B9AE-E745CFE91B0F}" type="pres">
      <dgm:prSet presAssocID="{201746FA-3B2F-447D-8C58-838CA44708B4}" presName="hierRoot2" presStyleCnt="0"/>
      <dgm:spPr/>
    </dgm:pt>
    <dgm:pt modelId="{20F81797-8F1D-4C94-8DFB-1CF9AF24BE1A}" type="pres">
      <dgm:prSet presAssocID="{201746FA-3B2F-447D-8C58-838CA44708B4}" presName="composite2" presStyleCnt="0"/>
      <dgm:spPr/>
    </dgm:pt>
    <dgm:pt modelId="{6EBF2286-01BF-4609-8DFA-F66081E11446}" type="pres">
      <dgm:prSet presAssocID="{201746FA-3B2F-447D-8C58-838CA44708B4}" presName="background2" presStyleLbl="node2" presStyleIdx="0" presStyleCnt="4"/>
      <dgm:spPr/>
    </dgm:pt>
    <dgm:pt modelId="{971336E6-F4A3-4FC6-8A71-4340E94C1D52}" type="pres">
      <dgm:prSet presAssocID="{201746FA-3B2F-447D-8C58-838CA44708B4}" presName="text2" presStyleLbl="fgAcc2" presStyleIdx="0" presStyleCnt="4">
        <dgm:presLayoutVars>
          <dgm:chPref val="3"/>
        </dgm:presLayoutVars>
      </dgm:prSet>
      <dgm:spPr/>
      <dgm:t>
        <a:bodyPr/>
        <a:lstStyle/>
        <a:p>
          <a:endParaRPr lang="fr-FR"/>
        </a:p>
      </dgm:t>
    </dgm:pt>
    <dgm:pt modelId="{A8541FB2-BD0C-48F4-891F-5AAB5DFF284D}" type="pres">
      <dgm:prSet presAssocID="{201746FA-3B2F-447D-8C58-838CA44708B4}" presName="hierChild3" presStyleCnt="0"/>
      <dgm:spPr/>
    </dgm:pt>
    <dgm:pt modelId="{1B96DB22-9EB4-476D-B660-A5E632E92D7D}" type="pres">
      <dgm:prSet presAssocID="{A35169FA-CBA2-466B-942D-90698C3E19A8}" presName="Name10" presStyleLbl="parChTrans1D2" presStyleIdx="1" presStyleCnt="4"/>
      <dgm:spPr/>
      <dgm:t>
        <a:bodyPr/>
        <a:lstStyle/>
        <a:p>
          <a:endParaRPr lang="fr-FR"/>
        </a:p>
      </dgm:t>
    </dgm:pt>
    <dgm:pt modelId="{D3C42FD2-BACC-4236-BDC6-01BA03822775}" type="pres">
      <dgm:prSet presAssocID="{3BDA0E90-10E7-4E1E-A65F-55548EA07FA7}" presName="hierRoot2" presStyleCnt="0"/>
      <dgm:spPr/>
    </dgm:pt>
    <dgm:pt modelId="{34350DB6-B030-4649-BE7D-AAC83D4EDA6D}" type="pres">
      <dgm:prSet presAssocID="{3BDA0E90-10E7-4E1E-A65F-55548EA07FA7}" presName="composite2" presStyleCnt="0"/>
      <dgm:spPr/>
    </dgm:pt>
    <dgm:pt modelId="{281F8515-13F8-4E45-93FF-D89A0E9474AF}" type="pres">
      <dgm:prSet presAssocID="{3BDA0E90-10E7-4E1E-A65F-55548EA07FA7}" presName="background2" presStyleLbl="node2" presStyleIdx="1" presStyleCnt="4"/>
      <dgm:spPr/>
    </dgm:pt>
    <dgm:pt modelId="{413E328C-21D2-4A4D-B1FF-E7A1568B27D7}" type="pres">
      <dgm:prSet presAssocID="{3BDA0E90-10E7-4E1E-A65F-55548EA07FA7}" presName="text2" presStyleLbl="fgAcc2" presStyleIdx="1" presStyleCnt="4">
        <dgm:presLayoutVars>
          <dgm:chPref val="3"/>
        </dgm:presLayoutVars>
      </dgm:prSet>
      <dgm:spPr/>
      <dgm:t>
        <a:bodyPr/>
        <a:lstStyle/>
        <a:p>
          <a:endParaRPr lang="fr-FR"/>
        </a:p>
      </dgm:t>
    </dgm:pt>
    <dgm:pt modelId="{E065BB92-F436-4664-8031-04A61D9FBFAE}" type="pres">
      <dgm:prSet presAssocID="{3BDA0E90-10E7-4E1E-A65F-55548EA07FA7}" presName="hierChild3" presStyleCnt="0"/>
      <dgm:spPr/>
    </dgm:pt>
    <dgm:pt modelId="{BB6A5824-345D-4F13-9744-490B03975194}" type="pres">
      <dgm:prSet presAssocID="{09720283-54F0-41EB-BCC9-A589C00293A7}" presName="Name10" presStyleLbl="parChTrans1D2" presStyleIdx="2" presStyleCnt="4"/>
      <dgm:spPr/>
      <dgm:t>
        <a:bodyPr/>
        <a:lstStyle/>
        <a:p>
          <a:endParaRPr lang="fr-FR"/>
        </a:p>
      </dgm:t>
    </dgm:pt>
    <dgm:pt modelId="{68A845F6-4A6E-4BDA-AD9A-B20B704F1886}" type="pres">
      <dgm:prSet presAssocID="{CA6BF0EB-FA22-45E8-A056-7FAA2B62C107}" presName="hierRoot2" presStyleCnt="0"/>
      <dgm:spPr/>
    </dgm:pt>
    <dgm:pt modelId="{3B09796F-A3F0-470F-9425-E3C9088F57C4}" type="pres">
      <dgm:prSet presAssocID="{CA6BF0EB-FA22-45E8-A056-7FAA2B62C107}" presName="composite2" presStyleCnt="0"/>
      <dgm:spPr/>
    </dgm:pt>
    <dgm:pt modelId="{DDB90384-6BCB-4358-B997-6F372C1DAECE}" type="pres">
      <dgm:prSet presAssocID="{CA6BF0EB-FA22-45E8-A056-7FAA2B62C107}" presName="background2" presStyleLbl="node2" presStyleIdx="2" presStyleCnt="4"/>
      <dgm:spPr/>
    </dgm:pt>
    <dgm:pt modelId="{4A77889E-6A16-4D83-9418-B9060C6C4F85}" type="pres">
      <dgm:prSet presAssocID="{CA6BF0EB-FA22-45E8-A056-7FAA2B62C107}" presName="text2" presStyleLbl="fgAcc2" presStyleIdx="2" presStyleCnt="4">
        <dgm:presLayoutVars>
          <dgm:chPref val="3"/>
        </dgm:presLayoutVars>
      </dgm:prSet>
      <dgm:spPr/>
      <dgm:t>
        <a:bodyPr/>
        <a:lstStyle/>
        <a:p>
          <a:endParaRPr lang="fr-FR"/>
        </a:p>
      </dgm:t>
    </dgm:pt>
    <dgm:pt modelId="{45451282-F420-4D0F-BB1F-23D3E70DA15D}" type="pres">
      <dgm:prSet presAssocID="{CA6BF0EB-FA22-45E8-A056-7FAA2B62C107}" presName="hierChild3" presStyleCnt="0"/>
      <dgm:spPr/>
    </dgm:pt>
    <dgm:pt modelId="{7E93FC65-09A0-4DD4-A5B9-CEF3F0B648A6}" type="pres">
      <dgm:prSet presAssocID="{2432CC63-1B63-49BB-86A5-45224F3014E6}" presName="Name10" presStyleLbl="parChTrans1D2" presStyleIdx="3" presStyleCnt="4"/>
      <dgm:spPr/>
      <dgm:t>
        <a:bodyPr/>
        <a:lstStyle/>
        <a:p>
          <a:endParaRPr lang="fr-FR"/>
        </a:p>
      </dgm:t>
    </dgm:pt>
    <dgm:pt modelId="{97D5C37D-69CC-46C3-AF6E-09D9203EDCAD}" type="pres">
      <dgm:prSet presAssocID="{F52432BD-668F-40DF-865A-6BFE4BC77281}" presName="hierRoot2" presStyleCnt="0"/>
      <dgm:spPr/>
    </dgm:pt>
    <dgm:pt modelId="{7ADA93FD-B42A-4A50-9D8B-CACC30812F9E}" type="pres">
      <dgm:prSet presAssocID="{F52432BD-668F-40DF-865A-6BFE4BC77281}" presName="composite2" presStyleCnt="0"/>
      <dgm:spPr/>
    </dgm:pt>
    <dgm:pt modelId="{343C7986-14E2-43E9-9E4B-39E812B8541C}" type="pres">
      <dgm:prSet presAssocID="{F52432BD-668F-40DF-865A-6BFE4BC77281}" presName="background2" presStyleLbl="node2" presStyleIdx="3" presStyleCnt="4"/>
      <dgm:spPr/>
    </dgm:pt>
    <dgm:pt modelId="{2B667206-8476-42C2-8898-007C8D04EA5D}" type="pres">
      <dgm:prSet presAssocID="{F52432BD-668F-40DF-865A-6BFE4BC77281}" presName="text2" presStyleLbl="fgAcc2" presStyleIdx="3" presStyleCnt="4">
        <dgm:presLayoutVars>
          <dgm:chPref val="3"/>
        </dgm:presLayoutVars>
      </dgm:prSet>
      <dgm:spPr/>
      <dgm:t>
        <a:bodyPr/>
        <a:lstStyle/>
        <a:p>
          <a:endParaRPr lang="fr-FR"/>
        </a:p>
      </dgm:t>
    </dgm:pt>
    <dgm:pt modelId="{99860E1D-5680-4815-96BC-919DE38CA02F}" type="pres">
      <dgm:prSet presAssocID="{F52432BD-668F-40DF-865A-6BFE4BC77281}" presName="hierChild3" presStyleCnt="0"/>
      <dgm:spPr/>
    </dgm:pt>
  </dgm:ptLst>
  <dgm:cxnLst>
    <dgm:cxn modelId="{5F555391-5CC9-40ED-8BAE-4AE20016FE95}" type="presOf" srcId="{2432CC63-1B63-49BB-86A5-45224F3014E6}" destId="{7E93FC65-09A0-4DD4-A5B9-CEF3F0B648A6}" srcOrd="0" destOrd="0" presId="urn:microsoft.com/office/officeart/2005/8/layout/hierarchy1"/>
    <dgm:cxn modelId="{E08DF0B3-D14E-41B0-805E-95646F951FEC}" type="presOf" srcId="{A35169FA-CBA2-466B-942D-90698C3E19A8}" destId="{1B96DB22-9EB4-476D-B660-A5E632E92D7D}" srcOrd="0" destOrd="0" presId="urn:microsoft.com/office/officeart/2005/8/layout/hierarchy1"/>
    <dgm:cxn modelId="{D2B9D812-33A2-4B5C-B11D-657B6F4F3F82}" type="presOf" srcId="{EBBFACB1-B2B3-434E-A815-AA3AF60D3DB8}" destId="{D4CA04B8-07C4-464F-997C-70BA485DED27}" srcOrd="0" destOrd="0" presId="urn:microsoft.com/office/officeart/2005/8/layout/hierarchy1"/>
    <dgm:cxn modelId="{A1FA0A37-74DF-417D-84C7-C283897DBEE1}" type="presOf" srcId="{F52432BD-668F-40DF-865A-6BFE4BC77281}" destId="{2B667206-8476-42C2-8898-007C8D04EA5D}" srcOrd="0" destOrd="0" presId="urn:microsoft.com/office/officeart/2005/8/layout/hierarchy1"/>
    <dgm:cxn modelId="{0EEF9828-54A8-4B04-A710-F20E7BB0EC05}" type="presOf" srcId="{09720283-54F0-41EB-BCC9-A589C00293A7}" destId="{BB6A5824-345D-4F13-9744-490B03975194}" srcOrd="0" destOrd="0" presId="urn:microsoft.com/office/officeart/2005/8/layout/hierarchy1"/>
    <dgm:cxn modelId="{28C269CF-57B6-4551-A638-19A9F43D6E91}" srcId="{7EFE6767-7562-406D-89BB-3232DDA1ABF6}" destId="{D6600C98-9C18-447B-B9C0-A1CCA8D083FA}" srcOrd="0" destOrd="0" parTransId="{245A743B-E4B7-47F7-AB84-803DD42195A8}" sibTransId="{AF6173B9-F73D-49BC-A3FA-0CDC3890F7A1}"/>
    <dgm:cxn modelId="{2072F0DE-9A5D-4A0D-9907-25488C2EB68B}" type="presOf" srcId="{7EFE6767-7562-406D-89BB-3232DDA1ABF6}" destId="{B696959A-F524-4A56-95F0-826849959B3C}" srcOrd="0" destOrd="0" presId="urn:microsoft.com/office/officeart/2005/8/layout/hierarchy1"/>
    <dgm:cxn modelId="{929028BB-D69A-4589-9FBC-78B10D9A9504}" type="presOf" srcId="{CA6BF0EB-FA22-45E8-A056-7FAA2B62C107}" destId="{4A77889E-6A16-4D83-9418-B9060C6C4F85}" srcOrd="0" destOrd="0" presId="urn:microsoft.com/office/officeart/2005/8/layout/hierarchy1"/>
    <dgm:cxn modelId="{76B7F10E-E374-4CFC-93D7-1434815A004F}" type="presOf" srcId="{201746FA-3B2F-447D-8C58-838CA44708B4}" destId="{971336E6-F4A3-4FC6-8A71-4340E94C1D52}" srcOrd="0" destOrd="0" presId="urn:microsoft.com/office/officeart/2005/8/layout/hierarchy1"/>
    <dgm:cxn modelId="{717464AD-DFF8-4DEF-9564-7077D5873181}" srcId="{D6600C98-9C18-447B-B9C0-A1CCA8D083FA}" destId="{201746FA-3B2F-447D-8C58-838CA44708B4}" srcOrd="0" destOrd="0" parTransId="{EBBFACB1-B2B3-434E-A815-AA3AF60D3DB8}" sibTransId="{05F3C6CB-3725-4597-8067-F99F72392F94}"/>
    <dgm:cxn modelId="{908DECF7-8ABE-4615-83C3-2C5824C53519}" type="presOf" srcId="{3BDA0E90-10E7-4E1E-A65F-55548EA07FA7}" destId="{413E328C-21D2-4A4D-B1FF-E7A1568B27D7}" srcOrd="0" destOrd="0" presId="urn:microsoft.com/office/officeart/2005/8/layout/hierarchy1"/>
    <dgm:cxn modelId="{D8AAC2B7-770C-4211-BE86-9FD1D8B6C575}" srcId="{D6600C98-9C18-447B-B9C0-A1CCA8D083FA}" destId="{3BDA0E90-10E7-4E1E-A65F-55548EA07FA7}" srcOrd="1" destOrd="0" parTransId="{A35169FA-CBA2-466B-942D-90698C3E19A8}" sibTransId="{E1C9FF5C-FEAF-40E0-8F8C-C8A731BFB53F}"/>
    <dgm:cxn modelId="{5C8F7261-45BC-46A5-8EF2-CEBACEDAA72E}" srcId="{D6600C98-9C18-447B-B9C0-A1CCA8D083FA}" destId="{F52432BD-668F-40DF-865A-6BFE4BC77281}" srcOrd="3" destOrd="0" parTransId="{2432CC63-1B63-49BB-86A5-45224F3014E6}" sibTransId="{8C919A74-0745-4383-B4D7-032A2BE894EF}"/>
    <dgm:cxn modelId="{7635F9C5-490E-47C1-8464-31213DD4AD5A}" srcId="{D6600C98-9C18-447B-B9C0-A1CCA8D083FA}" destId="{CA6BF0EB-FA22-45E8-A056-7FAA2B62C107}" srcOrd="2" destOrd="0" parTransId="{09720283-54F0-41EB-BCC9-A589C00293A7}" sibTransId="{E0173C1B-990F-4235-9286-57325516A9FB}"/>
    <dgm:cxn modelId="{80F346AE-C430-469D-BA26-148262FC9E52}" type="presOf" srcId="{D6600C98-9C18-447B-B9C0-A1CCA8D083FA}" destId="{B04391BC-40EF-4C25-9A34-33D0DB53BC83}" srcOrd="0" destOrd="0" presId="urn:microsoft.com/office/officeart/2005/8/layout/hierarchy1"/>
    <dgm:cxn modelId="{9A59A606-9C1E-4717-BD48-AD7EFB494FD2}" type="presParOf" srcId="{B696959A-F524-4A56-95F0-826849959B3C}" destId="{327FB4E9-5EA7-42E1-9898-5841A9B47724}" srcOrd="0" destOrd="0" presId="urn:microsoft.com/office/officeart/2005/8/layout/hierarchy1"/>
    <dgm:cxn modelId="{8DEE5CA2-6C9A-4B13-9993-0BCA30CEC937}" type="presParOf" srcId="{327FB4E9-5EA7-42E1-9898-5841A9B47724}" destId="{B98FA0C2-E31B-4EC8-B1A0-1B574FDD877C}" srcOrd="0" destOrd="0" presId="urn:microsoft.com/office/officeart/2005/8/layout/hierarchy1"/>
    <dgm:cxn modelId="{F1760A13-5B83-4FB4-942B-BBBF2B8386DA}" type="presParOf" srcId="{B98FA0C2-E31B-4EC8-B1A0-1B574FDD877C}" destId="{26984BE5-39FC-45D9-A392-DEF69C021CEE}" srcOrd="0" destOrd="0" presId="urn:microsoft.com/office/officeart/2005/8/layout/hierarchy1"/>
    <dgm:cxn modelId="{E184B76E-4635-4FA1-9228-C5CB9676CE6C}" type="presParOf" srcId="{B98FA0C2-E31B-4EC8-B1A0-1B574FDD877C}" destId="{B04391BC-40EF-4C25-9A34-33D0DB53BC83}" srcOrd="1" destOrd="0" presId="urn:microsoft.com/office/officeart/2005/8/layout/hierarchy1"/>
    <dgm:cxn modelId="{0C508A04-E24B-40DC-B4B5-09DB760FEA29}" type="presParOf" srcId="{327FB4E9-5EA7-42E1-9898-5841A9B47724}" destId="{6DC0800E-9663-4433-A2C7-924D84C2C737}" srcOrd="1" destOrd="0" presId="urn:microsoft.com/office/officeart/2005/8/layout/hierarchy1"/>
    <dgm:cxn modelId="{3A648D1F-4FD6-4DDB-90A5-67D6DCE27E7C}" type="presParOf" srcId="{6DC0800E-9663-4433-A2C7-924D84C2C737}" destId="{D4CA04B8-07C4-464F-997C-70BA485DED27}" srcOrd="0" destOrd="0" presId="urn:microsoft.com/office/officeart/2005/8/layout/hierarchy1"/>
    <dgm:cxn modelId="{9CED0F82-4ACB-474D-8664-74B5E975B6CE}" type="presParOf" srcId="{6DC0800E-9663-4433-A2C7-924D84C2C737}" destId="{8B1B53B2-F5FC-4305-B9AE-E745CFE91B0F}" srcOrd="1" destOrd="0" presId="urn:microsoft.com/office/officeart/2005/8/layout/hierarchy1"/>
    <dgm:cxn modelId="{0A2256E2-891A-4F2D-A8B6-7CA8B4D01B89}" type="presParOf" srcId="{8B1B53B2-F5FC-4305-B9AE-E745CFE91B0F}" destId="{20F81797-8F1D-4C94-8DFB-1CF9AF24BE1A}" srcOrd="0" destOrd="0" presId="urn:microsoft.com/office/officeart/2005/8/layout/hierarchy1"/>
    <dgm:cxn modelId="{D4218841-6857-451A-AFE0-91344ECC8093}" type="presParOf" srcId="{20F81797-8F1D-4C94-8DFB-1CF9AF24BE1A}" destId="{6EBF2286-01BF-4609-8DFA-F66081E11446}" srcOrd="0" destOrd="0" presId="urn:microsoft.com/office/officeart/2005/8/layout/hierarchy1"/>
    <dgm:cxn modelId="{906081F2-E17A-4D9F-AD72-1B592D56D56E}" type="presParOf" srcId="{20F81797-8F1D-4C94-8DFB-1CF9AF24BE1A}" destId="{971336E6-F4A3-4FC6-8A71-4340E94C1D52}" srcOrd="1" destOrd="0" presId="urn:microsoft.com/office/officeart/2005/8/layout/hierarchy1"/>
    <dgm:cxn modelId="{D8A8BFED-2A2E-48EC-9EF9-50F6273D5A93}" type="presParOf" srcId="{8B1B53B2-F5FC-4305-B9AE-E745CFE91B0F}" destId="{A8541FB2-BD0C-48F4-891F-5AAB5DFF284D}" srcOrd="1" destOrd="0" presId="urn:microsoft.com/office/officeart/2005/8/layout/hierarchy1"/>
    <dgm:cxn modelId="{1422E9D5-78CA-4708-B6FC-CDDDC1F8AAF9}" type="presParOf" srcId="{6DC0800E-9663-4433-A2C7-924D84C2C737}" destId="{1B96DB22-9EB4-476D-B660-A5E632E92D7D}" srcOrd="2" destOrd="0" presId="urn:microsoft.com/office/officeart/2005/8/layout/hierarchy1"/>
    <dgm:cxn modelId="{903C3040-56A1-4614-B22E-A3C0A6ED4C4B}" type="presParOf" srcId="{6DC0800E-9663-4433-A2C7-924D84C2C737}" destId="{D3C42FD2-BACC-4236-BDC6-01BA03822775}" srcOrd="3" destOrd="0" presId="urn:microsoft.com/office/officeart/2005/8/layout/hierarchy1"/>
    <dgm:cxn modelId="{0121D616-1276-4208-BEB4-3648B0681E46}" type="presParOf" srcId="{D3C42FD2-BACC-4236-BDC6-01BA03822775}" destId="{34350DB6-B030-4649-BE7D-AAC83D4EDA6D}" srcOrd="0" destOrd="0" presId="urn:microsoft.com/office/officeart/2005/8/layout/hierarchy1"/>
    <dgm:cxn modelId="{756406FF-B741-4F51-BEC9-AF429865CF6A}" type="presParOf" srcId="{34350DB6-B030-4649-BE7D-AAC83D4EDA6D}" destId="{281F8515-13F8-4E45-93FF-D89A0E9474AF}" srcOrd="0" destOrd="0" presId="urn:microsoft.com/office/officeart/2005/8/layout/hierarchy1"/>
    <dgm:cxn modelId="{90266EE8-0DCD-4774-97CA-FB367957BD00}" type="presParOf" srcId="{34350DB6-B030-4649-BE7D-AAC83D4EDA6D}" destId="{413E328C-21D2-4A4D-B1FF-E7A1568B27D7}" srcOrd="1" destOrd="0" presId="urn:microsoft.com/office/officeart/2005/8/layout/hierarchy1"/>
    <dgm:cxn modelId="{FD4784FC-AE6A-4B70-8F4A-782A5C0A6C5D}" type="presParOf" srcId="{D3C42FD2-BACC-4236-BDC6-01BA03822775}" destId="{E065BB92-F436-4664-8031-04A61D9FBFAE}" srcOrd="1" destOrd="0" presId="urn:microsoft.com/office/officeart/2005/8/layout/hierarchy1"/>
    <dgm:cxn modelId="{10BA6856-AA37-47A4-8685-A2BE081F5746}" type="presParOf" srcId="{6DC0800E-9663-4433-A2C7-924D84C2C737}" destId="{BB6A5824-345D-4F13-9744-490B03975194}" srcOrd="4" destOrd="0" presId="urn:microsoft.com/office/officeart/2005/8/layout/hierarchy1"/>
    <dgm:cxn modelId="{11FD36C9-EC28-4A50-9AB2-75C25AA7D8F4}" type="presParOf" srcId="{6DC0800E-9663-4433-A2C7-924D84C2C737}" destId="{68A845F6-4A6E-4BDA-AD9A-B20B704F1886}" srcOrd="5" destOrd="0" presId="urn:microsoft.com/office/officeart/2005/8/layout/hierarchy1"/>
    <dgm:cxn modelId="{4F06EAB6-B44B-4B19-BC8E-62ACB76822E9}" type="presParOf" srcId="{68A845F6-4A6E-4BDA-AD9A-B20B704F1886}" destId="{3B09796F-A3F0-470F-9425-E3C9088F57C4}" srcOrd="0" destOrd="0" presId="urn:microsoft.com/office/officeart/2005/8/layout/hierarchy1"/>
    <dgm:cxn modelId="{15C47229-BE9F-4187-BD12-90CCFC1BC9F1}" type="presParOf" srcId="{3B09796F-A3F0-470F-9425-E3C9088F57C4}" destId="{DDB90384-6BCB-4358-B997-6F372C1DAECE}" srcOrd="0" destOrd="0" presId="urn:microsoft.com/office/officeart/2005/8/layout/hierarchy1"/>
    <dgm:cxn modelId="{0CC79340-18CF-4DE9-B78B-C437BAF9086F}" type="presParOf" srcId="{3B09796F-A3F0-470F-9425-E3C9088F57C4}" destId="{4A77889E-6A16-4D83-9418-B9060C6C4F85}" srcOrd="1" destOrd="0" presId="urn:microsoft.com/office/officeart/2005/8/layout/hierarchy1"/>
    <dgm:cxn modelId="{7686A0D5-5D5C-4EF3-9E6A-F328E3BC08CC}" type="presParOf" srcId="{68A845F6-4A6E-4BDA-AD9A-B20B704F1886}" destId="{45451282-F420-4D0F-BB1F-23D3E70DA15D}" srcOrd="1" destOrd="0" presId="urn:microsoft.com/office/officeart/2005/8/layout/hierarchy1"/>
    <dgm:cxn modelId="{4E1CE0CE-F858-4BE0-ACB3-E29FCCE58D4C}" type="presParOf" srcId="{6DC0800E-9663-4433-A2C7-924D84C2C737}" destId="{7E93FC65-09A0-4DD4-A5B9-CEF3F0B648A6}" srcOrd="6" destOrd="0" presId="urn:microsoft.com/office/officeart/2005/8/layout/hierarchy1"/>
    <dgm:cxn modelId="{F1BBCCA1-B4E6-4F32-A77E-C7A651CD10A4}" type="presParOf" srcId="{6DC0800E-9663-4433-A2C7-924D84C2C737}" destId="{97D5C37D-69CC-46C3-AF6E-09D9203EDCAD}" srcOrd="7" destOrd="0" presId="urn:microsoft.com/office/officeart/2005/8/layout/hierarchy1"/>
    <dgm:cxn modelId="{AA4BF537-8881-42E3-BDAB-DF100F44F754}" type="presParOf" srcId="{97D5C37D-69CC-46C3-AF6E-09D9203EDCAD}" destId="{7ADA93FD-B42A-4A50-9D8B-CACC30812F9E}" srcOrd="0" destOrd="0" presId="urn:microsoft.com/office/officeart/2005/8/layout/hierarchy1"/>
    <dgm:cxn modelId="{3453960A-2879-4A11-8D7C-394BF51BA417}" type="presParOf" srcId="{7ADA93FD-B42A-4A50-9D8B-CACC30812F9E}" destId="{343C7986-14E2-43E9-9E4B-39E812B8541C}" srcOrd="0" destOrd="0" presId="urn:microsoft.com/office/officeart/2005/8/layout/hierarchy1"/>
    <dgm:cxn modelId="{2B8FA0A1-60F7-4A2F-858B-1079C83D0D78}" type="presParOf" srcId="{7ADA93FD-B42A-4A50-9D8B-CACC30812F9E}" destId="{2B667206-8476-42C2-8898-007C8D04EA5D}" srcOrd="1" destOrd="0" presId="urn:microsoft.com/office/officeart/2005/8/layout/hierarchy1"/>
    <dgm:cxn modelId="{06E7384F-4C6C-4B63-B1B0-FC3BD1426363}" type="presParOf" srcId="{97D5C37D-69CC-46C3-AF6E-09D9203EDCAD}" destId="{99860E1D-5680-4815-96BC-919DE38CA02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EBB16-B9B1-4ECA-A065-5D761711E78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fr-FR"/>
        </a:p>
      </dgm:t>
    </dgm:pt>
    <dgm:pt modelId="{99CF68A3-1BA6-4DE2-A423-7A69AF023540}">
      <dgm:prSet phldrT="[Texte]" custT="1"/>
      <dgm:spPr/>
      <dgm:t>
        <a:bodyPr/>
        <a:lstStyle/>
        <a:p>
          <a:r>
            <a:rPr lang="fr-FR" sz="1400" dirty="0" smtClean="0"/>
            <a:t>Anglais</a:t>
          </a:r>
          <a:endParaRPr lang="fr-FR" sz="1400" dirty="0"/>
        </a:p>
      </dgm:t>
    </dgm:pt>
    <dgm:pt modelId="{009077B4-1D95-48F4-9397-0D301147BFE0}" type="parTrans" cxnId="{6D26840F-DB12-4E09-AA8E-204FC965DB14}">
      <dgm:prSet/>
      <dgm:spPr/>
      <dgm:t>
        <a:bodyPr/>
        <a:lstStyle/>
        <a:p>
          <a:endParaRPr lang="fr-FR"/>
        </a:p>
      </dgm:t>
    </dgm:pt>
    <dgm:pt modelId="{4869769A-D596-4768-BAD1-220AD33B5F53}" type="sibTrans" cxnId="{6D26840F-DB12-4E09-AA8E-204FC965DB14}">
      <dgm:prSet/>
      <dgm:spPr/>
      <dgm:t>
        <a:bodyPr/>
        <a:lstStyle/>
        <a:p>
          <a:endParaRPr lang="fr-FR"/>
        </a:p>
      </dgm:t>
    </dgm:pt>
    <dgm:pt modelId="{36A0F9FA-FFA7-44C9-9C6D-9C7CDD032E36}">
      <dgm:prSet phldrT="[Texte]" custT="1"/>
      <dgm:spPr/>
      <dgm:t>
        <a:bodyPr/>
        <a:lstStyle/>
        <a:p>
          <a:r>
            <a:rPr lang="fr-FR" sz="1400" b="1" i="1" dirty="0" smtClean="0"/>
            <a:t>Common/s</a:t>
          </a:r>
          <a:endParaRPr lang="fr-FR" sz="1400" b="1" i="1" dirty="0"/>
        </a:p>
      </dgm:t>
    </dgm:pt>
    <dgm:pt modelId="{E32CE26F-F4E9-4614-84E2-B949DFE6E059}" type="parTrans" cxnId="{AC5AAD30-21F1-4078-9EF8-91CB2FA50765}">
      <dgm:prSet/>
      <dgm:spPr/>
      <dgm:t>
        <a:bodyPr/>
        <a:lstStyle/>
        <a:p>
          <a:endParaRPr lang="fr-FR"/>
        </a:p>
      </dgm:t>
    </dgm:pt>
    <dgm:pt modelId="{B6106A51-881D-43A0-9B35-09DF1C0701F7}" type="sibTrans" cxnId="{AC5AAD30-21F1-4078-9EF8-91CB2FA50765}">
      <dgm:prSet/>
      <dgm:spPr/>
      <dgm:t>
        <a:bodyPr/>
        <a:lstStyle/>
        <a:p>
          <a:endParaRPr lang="fr-FR"/>
        </a:p>
      </dgm:t>
    </dgm:pt>
    <dgm:pt modelId="{83A35773-63DB-4C9A-9DE3-83153B716452}">
      <dgm:prSet phldrT="[Texte]" custT="1"/>
      <dgm:spPr/>
      <dgm:t>
        <a:bodyPr/>
        <a:lstStyle/>
        <a:p>
          <a:r>
            <a:rPr lang="fr-FR" sz="1400" dirty="0" smtClean="0"/>
            <a:t>Espagnol</a:t>
          </a:r>
          <a:endParaRPr lang="fr-FR" sz="1400" dirty="0"/>
        </a:p>
      </dgm:t>
    </dgm:pt>
    <dgm:pt modelId="{18DBED21-3496-4CB6-8820-4CDD6D3B88B1}" type="parTrans" cxnId="{3492B1D1-659B-456A-A834-E82F156C725B}">
      <dgm:prSet/>
      <dgm:spPr/>
      <dgm:t>
        <a:bodyPr/>
        <a:lstStyle/>
        <a:p>
          <a:endParaRPr lang="fr-FR"/>
        </a:p>
      </dgm:t>
    </dgm:pt>
    <dgm:pt modelId="{75F5ACB4-C380-4A4D-9355-198C80B90820}" type="sibTrans" cxnId="{3492B1D1-659B-456A-A834-E82F156C725B}">
      <dgm:prSet/>
      <dgm:spPr/>
      <dgm:t>
        <a:bodyPr/>
        <a:lstStyle/>
        <a:p>
          <a:endParaRPr lang="fr-FR"/>
        </a:p>
      </dgm:t>
    </dgm:pt>
    <dgm:pt modelId="{41E984E2-C26E-4185-A767-3259E76C3283}">
      <dgm:prSet phldrT="[Texte]" custT="1"/>
      <dgm:spPr/>
      <dgm:t>
        <a:bodyPr/>
        <a:lstStyle/>
        <a:p>
          <a:r>
            <a:rPr lang="es-ES" sz="1400" b="1" i="1" dirty="0" smtClean="0"/>
            <a:t>Común</a:t>
          </a:r>
          <a:endParaRPr lang="fr-FR" sz="1400" b="1" i="1" dirty="0"/>
        </a:p>
      </dgm:t>
    </dgm:pt>
    <dgm:pt modelId="{21BF25FD-8637-40DE-92C0-B551DB5A5142}" type="parTrans" cxnId="{51D5F8F4-7B4C-4526-8031-A5BB8FD60476}">
      <dgm:prSet/>
      <dgm:spPr/>
      <dgm:t>
        <a:bodyPr/>
        <a:lstStyle/>
        <a:p>
          <a:endParaRPr lang="fr-FR"/>
        </a:p>
      </dgm:t>
    </dgm:pt>
    <dgm:pt modelId="{3E5C9432-C734-411D-9E3B-CCA001FF8DBF}" type="sibTrans" cxnId="{51D5F8F4-7B4C-4526-8031-A5BB8FD60476}">
      <dgm:prSet/>
      <dgm:spPr/>
      <dgm:t>
        <a:bodyPr/>
        <a:lstStyle/>
        <a:p>
          <a:endParaRPr lang="fr-FR"/>
        </a:p>
      </dgm:t>
    </dgm:pt>
    <dgm:pt modelId="{8210AEFC-C1BC-4E6A-B9E4-863275A18D7F}">
      <dgm:prSet phldrT="[Texte]" custT="1"/>
      <dgm:spPr/>
      <dgm:t>
        <a:bodyPr/>
        <a:lstStyle/>
        <a:p>
          <a:r>
            <a:rPr lang="es-ES" sz="1400" b="1" i="1" dirty="0" smtClean="0">
              <a:solidFill>
                <a:srgbClr val="FF0000"/>
              </a:solidFill>
            </a:rPr>
            <a:t>Bien común</a:t>
          </a:r>
          <a:endParaRPr lang="fr-FR" sz="1400" b="1" i="1" dirty="0">
            <a:solidFill>
              <a:srgbClr val="FF0000"/>
            </a:solidFill>
          </a:endParaRPr>
        </a:p>
      </dgm:t>
    </dgm:pt>
    <dgm:pt modelId="{B3F6F1C4-4391-48A0-BACD-7411B1696DA1}" type="parTrans" cxnId="{7E872AF5-2C93-4A91-8816-E0E742E35A3B}">
      <dgm:prSet/>
      <dgm:spPr/>
      <dgm:t>
        <a:bodyPr/>
        <a:lstStyle/>
        <a:p>
          <a:endParaRPr lang="fr-FR"/>
        </a:p>
      </dgm:t>
    </dgm:pt>
    <dgm:pt modelId="{F821D275-AA4A-4FAD-B046-FB2FB905E7FF}" type="sibTrans" cxnId="{7E872AF5-2C93-4A91-8816-E0E742E35A3B}">
      <dgm:prSet/>
      <dgm:spPr/>
      <dgm:t>
        <a:bodyPr/>
        <a:lstStyle/>
        <a:p>
          <a:endParaRPr lang="fr-FR"/>
        </a:p>
      </dgm:t>
    </dgm:pt>
    <dgm:pt modelId="{C2543DDB-0CBE-4DB0-8867-0F9982149F93}">
      <dgm:prSet custT="1"/>
      <dgm:spPr/>
      <dgm:t>
        <a:bodyPr/>
        <a:lstStyle/>
        <a:p>
          <a:r>
            <a:rPr lang="fr-FR" sz="1400" dirty="0" smtClean="0"/>
            <a:t>Italien</a:t>
          </a:r>
          <a:endParaRPr lang="fr-FR" sz="1400" dirty="0"/>
        </a:p>
      </dgm:t>
    </dgm:pt>
    <dgm:pt modelId="{FC64034F-098B-4B3E-BB2F-0835EEAB333E}" type="parTrans" cxnId="{02A62FC5-5F06-465D-8BC6-3102A333CA6D}">
      <dgm:prSet/>
      <dgm:spPr/>
      <dgm:t>
        <a:bodyPr/>
        <a:lstStyle/>
        <a:p>
          <a:endParaRPr lang="fr-FR"/>
        </a:p>
      </dgm:t>
    </dgm:pt>
    <dgm:pt modelId="{4F700ADE-C0FA-4935-8B44-6E38A4A7DFDF}" type="sibTrans" cxnId="{02A62FC5-5F06-465D-8BC6-3102A333CA6D}">
      <dgm:prSet/>
      <dgm:spPr/>
      <dgm:t>
        <a:bodyPr/>
        <a:lstStyle/>
        <a:p>
          <a:endParaRPr lang="fr-FR"/>
        </a:p>
      </dgm:t>
    </dgm:pt>
    <dgm:pt modelId="{2033BA95-53A6-460D-BAE6-BB4435452ECF}">
      <dgm:prSet custT="1"/>
      <dgm:spPr/>
      <dgm:t>
        <a:bodyPr/>
        <a:lstStyle/>
        <a:p>
          <a:r>
            <a:rPr lang="fr-FR" sz="1400" dirty="0" smtClean="0"/>
            <a:t>Russe</a:t>
          </a:r>
          <a:endParaRPr lang="fr-FR" sz="1400" dirty="0"/>
        </a:p>
      </dgm:t>
    </dgm:pt>
    <dgm:pt modelId="{ACFC5FBD-BFD3-4D24-A41B-BCC61BDA938D}" type="parTrans" cxnId="{A722C250-2347-4CB7-942F-BA9C4622AF6F}">
      <dgm:prSet/>
      <dgm:spPr/>
      <dgm:t>
        <a:bodyPr/>
        <a:lstStyle/>
        <a:p>
          <a:endParaRPr lang="fr-FR"/>
        </a:p>
      </dgm:t>
    </dgm:pt>
    <dgm:pt modelId="{C8CDBFF4-649A-44FD-A78B-C637C76ED01B}" type="sibTrans" cxnId="{A722C250-2347-4CB7-942F-BA9C4622AF6F}">
      <dgm:prSet/>
      <dgm:spPr/>
      <dgm:t>
        <a:bodyPr/>
        <a:lstStyle/>
        <a:p>
          <a:endParaRPr lang="fr-FR"/>
        </a:p>
      </dgm:t>
    </dgm:pt>
    <dgm:pt modelId="{8F005F53-904F-4F34-83E1-8C57F53B8009}">
      <dgm:prSet phldrT="[Texte]" custT="1"/>
      <dgm:spPr/>
      <dgm:t>
        <a:bodyPr/>
        <a:lstStyle/>
        <a:p>
          <a:r>
            <a:rPr lang="fr-FR" sz="1400" b="1" i="1" dirty="0" err="1" smtClean="0"/>
            <a:t>Commun</a:t>
          </a:r>
          <a:r>
            <a:rPr lang="fr-FR" sz="1400" i="1" dirty="0" err="1" smtClean="0"/>
            <a:t>icate</a:t>
          </a:r>
          <a:endParaRPr lang="fr-FR" sz="1400" i="1" dirty="0"/>
        </a:p>
      </dgm:t>
    </dgm:pt>
    <dgm:pt modelId="{1A325488-AEB6-4233-950D-9A5D7D3E3383}" type="parTrans" cxnId="{38CD4B5E-2672-46D4-A804-322F09227668}">
      <dgm:prSet/>
      <dgm:spPr/>
      <dgm:t>
        <a:bodyPr/>
        <a:lstStyle/>
        <a:p>
          <a:endParaRPr lang="fr-FR"/>
        </a:p>
      </dgm:t>
    </dgm:pt>
    <dgm:pt modelId="{FE7C6645-B8BC-4650-87A4-43F1F7CE99FE}" type="sibTrans" cxnId="{38CD4B5E-2672-46D4-A804-322F09227668}">
      <dgm:prSet/>
      <dgm:spPr/>
      <dgm:t>
        <a:bodyPr/>
        <a:lstStyle/>
        <a:p>
          <a:endParaRPr lang="fr-FR"/>
        </a:p>
      </dgm:t>
    </dgm:pt>
    <dgm:pt modelId="{DD035C49-64B2-43FE-89AC-A259270CE6D1}">
      <dgm:prSet phldrT="[Texte]" custT="1"/>
      <dgm:spPr/>
      <dgm:t>
        <a:bodyPr/>
        <a:lstStyle/>
        <a:p>
          <a:r>
            <a:rPr lang="fr-FR" sz="1400" b="1" i="1" dirty="0" smtClean="0">
              <a:solidFill>
                <a:srgbClr val="FF0000"/>
              </a:solidFill>
            </a:rPr>
            <a:t>Commonwealth</a:t>
          </a:r>
          <a:endParaRPr lang="fr-FR" sz="1400" b="1" i="1" dirty="0">
            <a:solidFill>
              <a:srgbClr val="FF0000"/>
            </a:solidFill>
          </a:endParaRPr>
        </a:p>
      </dgm:t>
    </dgm:pt>
    <dgm:pt modelId="{BFF9BE25-1C5A-4700-BE43-A1AA297E9014}" type="parTrans" cxnId="{5C0CF871-8630-4515-BA65-23E6B9E30314}">
      <dgm:prSet/>
      <dgm:spPr/>
      <dgm:t>
        <a:bodyPr/>
        <a:lstStyle/>
        <a:p>
          <a:endParaRPr lang="fr-FR"/>
        </a:p>
      </dgm:t>
    </dgm:pt>
    <dgm:pt modelId="{28B00B46-8B89-4CC6-A27D-EC0D9304835E}" type="sibTrans" cxnId="{5C0CF871-8630-4515-BA65-23E6B9E30314}">
      <dgm:prSet/>
      <dgm:spPr/>
      <dgm:t>
        <a:bodyPr/>
        <a:lstStyle/>
        <a:p>
          <a:endParaRPr lang="fr-FR"/>
        </a:p>
      </dgm:t>
    </dgm:pt>
    <dgm:pt modelId="{40F6539F-5328-42EE-811D-112A565380EB}">
      <dgm:prSet custT="1"/>
      <dgm:spPr/>
      <dgm:t>
        <a:bodyPr/>
        <a:lstStyle/>
        <a:p>
          <a:r>
            <a:rPr lang="fr-FR" sz="1400" b="1" i="1" dirty="0" smtClean="0"/>
            <a:t>Commune</a:t>
          </a:r>
          <a:endParaRPr lang="fr-FR" sz="1400" b="1" i="1" dirty="0"/>
        </a:p>
      </dgm:t>
    </dgm:pt>
    <dgm:pt modelId="{7D36EBC6-AE7C-4E42-9894-A3F37C513E91}" type="parTrans" cxnId="{DEB32FBF-3774-4477-ABFB-52A6971AAF99}">
      <dgm:prSet/>
      <dgm:spPr/>
      <dgm:t>
        <a:bodyPr/>
        <a:lstStyle/>
        <a:p>
          <a:endParaRPr lang="fr-FR"/>
        </a:p>
      </dgm:t>
    </dgm:pt>
    <dgm:pt modelId="{BCB1BEC0-81FC-4045-B8BB-30FF386D5861}" type="sibTrans" cxnId="{DEB32FBF-3774-4477-ABFB-52A6971AAF99}">
      <dgm:prSet/>
      <dgm:spPr/>
      <dgm:t>
        <a:bodyPr/>
        <a:lstStyle/>
        <a:p>
          <a:endParaRPr lang="fr-FR"/>
        </a:p>
      </dgm:t>
    </dgm:pt>
    <dgm:pt modelId="{A4FDFEFF-E153-4E30-8A41-D5A95D7CF153}">
      <dgm:prSet phldrT="[Texte]" custT="1"/>
      <dgm:spPr/>
      <dgm:t>
        <a:bodyPr/>
        <a:lstStyle/>
        <a:p>
          <a:r>
            <a:rPr lang="fr-FR" sz="1400" b="1" i="1" dirty="0" smtClean="0">
              <a:solidFill>
                <a:srgbClr val="FF0000"/>
              </a:solidFill>
            </a:rPr>
            <a:t>Common good</a:t>
          </a:r>
          <a:endParaRPr lang="fr-FR" sz="1400" b="1" i="1" dirty="0">
            <a:solidFill>
              <a:srgbClr val="FF0000"/>
            </a:solidFill>
          </a:endParaRPr>
        </a:p>
      </dgm:t>
    </dgm:pt>
    <dgm:pt modelId="{2747162C-6305-4479-8C71-6F15F31960B0}" type="parTrans" cxnId="{5ED21DD8-730A-4849-98B6-59A556C1A53D}">
      <dgm:prSet/>
      <dgm:spPr/>
      <dgm:t>
        <a:bodyPr/>
        <a:lstStyle/>
        <a:p>
          <a:endParaRPr lang="fr-FR"/>
        </a:p>
      </dgm:t>
    </dgm:pt>
    <dgm:pt modelId="{DCBC4EFF-24EA-463B-95D5-FDD6481D204D}" type="sibTrans" cxnId="{5ED21DD8-730A-4849-98B6-59A556C1A53D}">
      <dgm:prSet/>
      <dgm:spPr/>
      <dgm:t>
        <a:bodyPr/>
        <a:lstStyle/>
        <a:p>
          <a:endParaRPr lang="fr-FR"/>
        </a:p>
      </dgm:t>
    </dgm:pt>
    <dgm:pt modelId="{8F531115-966F-46B0-9AEB-A2F94F49CC07}">
      <dgm:prSet custT="1"/>
      <dgm:spPr/>
      <dgm:t>
        <a:bodyPr/>
        <a:lstStyle/>
        <a:p>
          <a:r>
            <a:rPr lang="fr-FR" sz="1400" dirty="0" smtClean="0"/>
            <a:t>Grec</a:t>
          </a:r>
          <a:endParaRPr lang="fr-FR" sz="1400" dirty="0"/>
        </a:p>
      </dgm:t>
    </dgm:pt>
    <dgm:pt modelId="{973B5908-EB25-439E-9E5F-021FD1ED4972}" type="parTrans" cxnId="{B8A2348F-73B5-44CC-89E9-3A33D949DB37}">
      <dgm:prSet/>
      <dgm:spPr/>
      <dgm:t>
        <a:bodyPr/>
        <a:lstStyle/>
        <a:p>
          <a:endParaRPr lang="fr-FR"/>
        </a:p>
      </dgm:t>
    </dgm:pt>
    <dgm:pt modelId="{3017A028-6636-450D-A1FA-186C0DDF8FBD}" type="sibTrans" cxnId="{B8A2348F-73B5-44CC-89E9-3A33D949DB37}">
      <dgm:prSet/>
      <dgm:spPr/>
      <dgm:t>
        <a:bodyPr/>
        <a:lstStyle/>
        <a:p>
          <a:endParaRPr lang="fr-FR"/>
        </a:p>
      </dgm:t>
    </dgm:pt>
    <dgm:pt modelId="{E7E292BB-E05E-47A3-9B6E-9651EFE6B2B0}">
      <dgm:prSet phldrT="[Texte]" custT="1"/>
      <dgm:spPr/>
      <dgm:t>
        <a:bodyPr/>
        <a:lstStyle/>
        <a:p>
          <a:r>
            <a:rPr lang="fr-FR" sz="1400" b="1" i="1" dirty="0" err="1" smtClean="0"/>
            <a:t>Comunicar</a:t>
          </a:r>
          <a:endParaRPr lang="fr-FR" sz="1400" b="1" i="1" dirty="0"/>
        </a:p>
      </dgm:t>
    </dgm:pt>
    <dgm:pt modelId="{941B2548-D7F1-4E50-B563-09FCD63EBDAC}" type="parTrans" cxnId="{F7E1A3C0-B741-4C44-8110-B2904712BA2D}">
      <dgm:prSet/>
      <dgm:spPr/>
      <dgm:t>
        <a:bodyPr/>
        <a:lstStyle/>
        <a:p>
          <a:endParaRPr lang="fr-FR"/>
        </a:p>
      </dgm:t>
    </dgm:pt>
    <dgm:pt modelId="{4E9D0B34-49C5-4273-940A-841559C32FF7}" type="sibTrans" cxnId="{F7E1A3C0-B741-4C44-8110-B2904712BA2D}">
      <dgm:prSet/>
      <dgm:spPr/>
      <dgm:t>
        <a:bodyPr/>
        <a:lstStyle/>
        <a:p>
          <a:endParaRPr lang="fr-FR"/>
        </a:p>
      </dgm:t>
    </dgm:pt>
    <dgm:pt modelId="{E3ED2FCF-08BE-4ECA-8751-36C3A87DD7AB}">
      <dgm:prSet custT="1"/>
      <dgm:spPr/>
      <dgm:t>
        <a:bodyPr/>
        <a:lstStyle/>
        <a:p>
          <a:r>
            <a:rPr lang="fr-FR" sz="1400" b="1" i="1" dirty="0" err="1" smtClean="0"/>
            <a:t>epikoinonoún</a:t>
          </a:r>
          <a:endParaRPr lang="fr-FR" sz="1400" b="1" i="1" dirty="0"/>
        </a:p>
      </dgm:t>
    </dgm:pt>
    <dgm:pt modelId="{77CA42DC-CA60-4EA9-9C6E-F103BF33CE28}" type="parTrans" cxnId="{2398CC12-F0D0-4E0B-BD80-242E1B4CCA8B}">
      <dgm:prSet/>
      <dgm:spPr/>
      <dgm:t>
        <a:bodyPr/>
        <a:lstStyle/>
        <a:p>
          <a:endParaRPr lang="fr-FR"/>
        </a:p>
      </dgm:t>
    </dgm:pt>
    <dgm:pt modelId="{B543CCDE-DE60-455D-9EBB-0AE82EED3A76}" type="sibTrans" cxnId="{2398CC12-F0D0-4E0B-BD80-242E1B4CCA8B}">
      <dgm:prSet/>
      <dgm:spPr/>
      <dgm:t>
        <a:bodyPr/>
        <a:lstStyle/>
        <a:p>
          <a:endParaRPr lang="fr-FR"/>
        </a:p>
      </dgm:t>
    </dgm:pt>
    <dgm:pt modelId="{E382CFE9-1875-43FD-819F-4696B3FA2AD7}">
      <dgm:prSet custT="1"/>
      <dgm:spPr/>
      <dgm:t>
        <a:bodyPr/>
        <a:lstStyle/>
        <a:p>
          <a:r>
            <a:rPr lang="fr-FR" sz="1400" b="1" i="1" dirty="0" err="1" smtClean="0"/>
            <a:t>koinós</a:t>
          </a:r>
          <a:endParaRPr lang="fr-FR" sz="1400" b="1" i="1" dirty="0"/>
        </a:p>
      </dgm:t>
    </dgm:pt>
    <dgm:pt modelId="{F5093BD5-1DA6-4968-B66A-F1B3AC3F5352}" type="parTrans" cxnId="{225A2D48-5EE0-40C9-871E-A56ACE11B031}">
      <dgm:prSet/>
      <dgm:spPr/>
      <dgm:t>
        <a:bodyPr/>
        <a:lstStyle/>
        <a:p>
          <a:endParaRPr lang="fr-FR"/>
        </a:p>
      </dgm:t>
    </dgm:pt>
    <dgm:pt modelId="{17F858AE-0259-4C15-8C3C-31A9E4A85160}" type="sibTrans" cxnId="{225A2D48-5EE0-40C9-871E-A56ACE11B031}">
      <dgm:prSet/>
      <dgm:spPr/>
      <dgm:t>
        <a:bodyPr/>
        <a:lstStyle/>
        <a:p>
          <a:endParaRPr lang="fr-FR"/>
        </a:p>
      </dgm:t>
    </dgm:pt>
    <dgm:pt modelId="{C46FF7D6-7E85-439A-B7F2-40B105557F1D}">
      <dgm:prSet custT="1"/>
      <dgm:spPr/>
      <dgm:t>
        <a:bodyPr/>
        <a:lstStyle/>
        <a:p>
          <a:r>
            <a:rPr lang="fr-FR" sz="1400" b="1" i="1" dirty="0" err="1" smtClean="0">
              <a:solidFill>
                <a:srgbClr val="FF0000"/>
              </a:solidFill>
            </a:rPr>
            <a:t>koinó</a:t>
          </a:r>
          <a:r>
            <a:rPr lang="fr-FR" sz="1400" b="1" i="1" dirty="0" smtClean="0">
              <a:solidFill>
                <a:srgbClr val="FF0000"/>
              </a:solidFill>
            </a:rPr>
            <a:t> </a:t>
          </a:r>
          <a:r>
            <a:rPr lang="fr-FR" sz="1400" b="1" i="1" dirty="0" err="1" smtClean="0">
              <a:solidFill>
                <a:srgbClr val="FF0000"/>
              </a:solidFill>
            </a:rPr>
            <a:t>kaló</a:t>
          </a:r>
          <a:endParaRPr lang="fr-FR" sz="1400" b="1" i="1" dirty="0">
            <a:solidFill>
              <a:srgbClr val="FF0000"/>
            </a:solidFill>
          </a:endParaRPr>
        </a:p>
      </dgm:t>
    </dgm:pt>
    <dgm:pt modelId="{2C784AA8-166F-44CA-813C-7729073043C5}" type="parTrans" cxnId="{88670EBF-6922-4A2F-92D5-EE54658156E2}">
      <dgm:prSet/>
      <dgm:spPr/>
      <dgm:t>
        <a:bodyPr/>
        <a:lstStyle/>
        <a:p>
          <a:endParaRPr lang="fr-FR"/>
        </a:p>
      </dgm:t>
    </dgm:pt>
    <dgm:pt modelId="{33604999-46CA-4AD5-805D-4D1D7C0798FA}" type="sibTrans" cxnId="{88670EBF-6922-4A2F-92D5-EE54658156E2}">
      <dgm:prSet/>
      <dgm:spPr/>
      <dgm:t>
        <a:bodyPr/>
        <a:lstStyle/>
        <a:p>
          <a:endParaRPr lang="fr-FR"/>
        </a:p>
      </dgm:t>
    </dgm:pt>
    <dgm:pt modelId="{125A2D71-975D-488E-B3D6-4D2E339F9A7C}">
      <dgm:prSet custT="1"/>
      <dgm:spPr/>
      <dgm:t>
        <a:bodyPr/>
        <a:lstStyle/>
        <a:p>
          <a:r>
            <a:rPr lang="fr-FR" sz="1400" b="1" i="1" dirty="0" smtClean="0">
              <a:solidFill>
                <a:srgbClr val="FF0000"/>
              </a:solidFill>
            </a:rPr>
            <a:t>Bene </a:t>
          </a:r>
          <a:r>
            <a:rPr lang="fr-FR" sz="1400" b="1" i="1" dirty="0" err="1" smtClean="0">
              <a:solidFill>
                <a:srgbClr val="FF0000"/>
              </a:solidFill>
            </a:rPr>
            <a:t>comune</a:t>
          </a:r>
          <a:endParaRPr lang="fr-FR" sz="1400" b="1" i="1" dirty="0">
            <a:solidFill>
              <a:srgbClr val="FF0000"/>
            </a:solidFill>
          </a:endParaRPr>
        </a:p>
      </dgm:t>
    </dgm:pt>
    <dgm:pt modelId="{8B954FDC-F6F1-481E-BA2B-5205FBB58B32}" type="parTrans" cxnId="{16D24D8D-3D7E-4903-ABFD-C3AA9BE96910}">
      <dgm:prSet/>
      <dgm:spPr/>
      <dgm:t>
        <a:bodyPr/>
        <a:lstStyle/>
        <a:p>
          <a:endParaRPr lang="fr-FR"/>
        </a:p>
      </dgm:t>
    </dgm:pt>
    <dgm:pt modelId="{79F1FF2E-CCA5-41F6-804A-EDF6DC2D1D59}" type="sibTrans" cxnId="{16D24D8D-3D7E-4903-ABFD-C3AA9BE96910}">
      <dgm:prSet/>
      <dgm:spPr/>
      <dgm:t>
        <a:bodyPr/>
        <a:lstStyle/>
        <a:p>
          <a:endParaRPr lang="fr-FR"/>
        </a:p>
      </dgm:t>
    </dgm:pt>
    <dgm:pt modelId="{DE032802-9C78-459E-89E0-F2EB5EAE7DDA}">
      <dgm:prSet custT="1"/>
      <dgm:spPr/>
      <dgm:t>
        <a:bodyPr/>
        <a:lstStyle/>
        <a:p>
          <a:r>
            <a:rPr lang="fr-FR" sz="1400" b="1" i="1" dirty="0" err="1" smtClean="0"/>
            <a:t>Communicare</a:t>
          </a:r>
          <a:endParaRPr lang="fr-FR" sz="1400" b="1" i="1" dirty="0"/>
        </a:p>
      </dgm:t>
    </dgm:pt>
    <dgm:pt modelId="{ADF1477D-2F32-4019-A7D3-26E931FFF22B}" type="parTrans" cxnId="{230FD178-15C9-41EA-97C6-63A33B23EF04}">
      <dgm:prSet/>
      <dgm:spPr/>
      <dgm:t>
        <a:bodyPr/>
        <a:lstStyle/>
        <a:p>
          <a:endParaRPr lang="fr-FR"/>
        </a:p>
      </dgm:t>
    </dgm:pt>
    <dgm:pt modelId="{65FF8107-7547-432D-B3AA-B0DC9582073F}" type="sibTrans" cxnId="{230FD178-15C9-41EA-97C6-63A33B23EF04}">
      <dgm:prSet/>
      <dgm:spPr/>
      <dgm:t>
        <a:bodyPr/>
        <a:lstStyle/>
        <a:p>
          <a:endParaRPr lang="fr-FR"/>
        </a:p>
      </dgm:t>
    </dgm:pt>
    <dgm:pt modelId="{BA457678-2EAA-4A51-9724-80BA1AC45955}">
      <dgm:prSet custT="1"/>
      <dgm:spPr/>
      <dgm:t>
        <a:bodyPr/>
        <a:lstStyle/>
        <a:p>
          <a:r>
            <a:rPr lang="fr-FR" sz="1400" b="1" dirty="0" err="1" smtClean="0">
              <a:solidFill>
                <a:srgbClr val="FF0000"/>
              </a:solidFill>
            </a:rPr>
            <a:t>obshcheye</a:t>
          </a:r>
          <a:r>
            <a:rPr lang="fr-FR" sz="1400" b="1" dirty="0" smtClean="0">
              <a:solidFill>
                <a:srgbClr val="FF0000"/>
              </a:solidFill>
            </a:rPr>
            <a:t> </a:t>
          </a:r>
          <a:r>
            <a:rPr lang="fr-FR" sz="1400" b="1" dirty="0" err="1" smtClean="0">
              <a:solidFill>
                <a:srgbClr val="FF0000"/>
              </a:solidFill>
            </a:rPr>
            <a:t>blago</a:t>
          </a:r>
          <a:endParaRPr lang="fr-FR" sz="1400" b="1" dirty="0">
            <a:solidFill>
              <a:srgbClr val="FF0000"/>
            </a:solidFill>
          </a:endParaRPr>
        </a:p>
      </dgm:t>
    </dgm:pt>
    <dgm:pt modelId="{419E797A-E0EE-444B-AA69-338A308B0B9D}" type="parTrans" cxnId="{C45459C2-2A1D-4A76-B92C-B26343B511F7}">
      <dgm:prSet/>
      <dgm:spPr/>
      <dgm:t>
        <a:bodyPr/>
        <a:lstStyle/>
        <a:p>
          <a:endParaRPr lang="fr-FR"/>
        </a:p>
      </dgm:t>
    </dgm:pt>
    <dgm:pt modelId="{CA2845C4-F04B-446C-A186-98D77FDBBDD3}" type="sibTrans" cxnId="{C45459C2-2A1D-4A76-B92C-B26343B511F7}">
      <dgm:prSet/>
      <dgm:spPr/>
      <dgm:t>
        <a:bodyPr/>
        <a:lstStyle/>
        <a:p>
          <a:endParaRPr lang="fr-FR"/>
        </a:p>
      </dgm:t>
    </dgm:pt>
    <dgm:pt modelId="{BB8FBB85-B93D-41D5-AF8E-66F6CABEB173}">
      <dgm:prSet custT="1"/>
      <dgm:spPr/>
      <dgm:t>
        <a:bodyPr/>
        <a:lstStyle/>
        <a:p>
          <a:r>
            <a:rPr lang="fr-FR" sz="1400" b="1" dirty="0" err="1" smtClean="0"/>
            <a:t>obshchiy</a:t>
          </a:r>
          <a:endParaRPr lang="fr-FR" sz="1400" b="1" dirty="0"/>
        </a:p>
      </dgm:t>
    </dgm:pt>
    <dgm:pt modelId="{E7F97A71-8EB8-4625-9FC1-C7B7F76DAB5D}" type="parTrans" cxnId="{7877C49E-A691-4B3A-87FE-8C5F316B582A}">
      <dgm:prSet/>
      <dgm:spPr/>
      <dgm:t>
        <a:bodyPr/>
        <a:lstStyle/>
        <a:p>
          <a:endParaRPr lang="fr-FR"/>
        </a:p>
      </dgm:t>
    </dgm:pt>
    <dgm:pt modelId="{1FD200B3-122B-4E32-B3BD-21AFB828F35E}" type="sibTrans" cxnId="{7877C49E-A691-4B3A-87FE-8C5F316B582A}">
      <dgm:prSet/>
      <dgm:spPr/>
      <dgm:t>
        <a:bodyPr/>
        <a:lstStyle/>
        <a:p>
          <a:endParaRPr lang="fr-FR"/>
        </a:p>
      </dgm:t>
    </dgm:pt>
    <dgm:pt modelId="{8E13F11E-C1F4-4087-8CC3-25E65C749FE2}">
      <dgm:prSet custT="1"/>
      <dgm:spPr/>
      <dgm:t>
        <a:bodyPr/>
        <a:lstStyle/>
        <a:p>
          <a:r>
            <a:rPr lang="fr-FR" sz="1400" b="1" dirty="0" err="1" smtClean="0"/>
            <a:t>obshchat'sya</a:t>
          </a:r>
          <a:endParaRPr lang="fr-FR" sz="1400" b="1" dirty="0"/>
        </a:p>
      </dgm:t>
    </dgm:pt>
    <dgm:pt modelId="{60713222-ED49-4D91-A9CB-2DA94CBAA315}" type="parTrans" cxnId="{33A164F3-495A-4A33-A843-0F083D3D3F6B}">
      <dgm:prSet/>
      <dgm:spPr/>
      <dgm:t>
        <a:bodyPr/>
        <a:lstStyle/>
        <a:p>
          <a:endParaRPr lang="fr-FR"/>
        </a:p>
      </dgm:t>
    </dgm:pt>
    <dgm:pt modelId="{BA8EBC84-049A-41D2-9DB1-B85CA85F989A}" type="sibTrans" cxnId="{33A164F3-495A-4A33-A843-0F083D3D3F6B}">
      <dgm:prSet/>
      <dgm:spPr/>
      <dgm:t>
        <a:bodyPr/>
        <a:lstStyle/>
        <a:p>
          <a:endParaRPr lang="fr-FR"/>
        </a:p>
      </dgm:t>
    </dgm:pt>
    <dgm:pt modelId="{7E5189A6-A504-458C-89FF-C80A31D33756}">
      <dgm:prSet phldrT="[Texte]" custT="1"/>
      <dgm:spPr/>
      <dgm:t>
        <a:bodyPr anchor="t"/>
        <a:lstStyle/>
        <a:p>
          <a:r>
            <a:rPr lang="fr-FR" sz="1400" dirty="0" smtClean="0"/>
            <a:t>Allemand</a:t>
          </a:r>
        </a:p>
        <a:p>
          <a:endParaRPr lang="fr-FR" sz="1400" dirty="0"/>
        </a:p>
      </dgm:t>
    </dgm:pt>
    <dgm:pt modelId="{405D1146-6E0A-41FF-8E53-175BE08E6FB2}" type="sibTrans" cxnId="{AFC40482-5ABA-4B10-A590-8D331C2055FA}">
      <dgm:prSet/>
      <dgm:spPr/>
      <dgm:t>
        <a:bodyPr/>
        <a:lstStyle/>
        <a:p>
          <a:endParaRPr lang="fr-FR"/>
        </a:p>
      </dgm:t>
    </dgm:pt>
    <dgm:pt modelId="{558D848B-5679-41C2-A76B-E22A75A1F696}" type="parTrans" cxnId="{AFC40482-5ABA-4B10-A590-8D331C2055FA}">
      <dgm:prSet/>
      <dgm:spPr/>
      <dgm:t>
        <a:bodyPr/>
        <a:lstStyle/>
        <a:p>
          <a:endParaRPr lang="fr-FR"/>
        </a:p>
      </dgm:t>
    </dgm:pt>
    <dgm:pt modelId="{F0419FD6-3A45-4C0A-ADA6-D583082A642F}">
      <dgm:prSet phldrT="[Texte]" custT="1"/>
      <dgm:spPr/>
      <dgm:t>
        <a:bodyPr/>
        <a:lstStyle/>
        <a:p>
          <a:r>
            <a:rPr lang="fr-FR" sz="1400" b="1" i="1" dirty="0" err="1" smtClean="0"/>
            <a:t>kommunizieren</a:t>
          </a:r>
          <a:endParaRPr lang="fr-FR" sz="1400" b="1" i="1" dirty="0"/>
        </a:p>
      </dgm:t>
    </dgm:pt>
    <dgm:pt modelId="{501293F8-C03E-4903-B40A-B7FC05C76652}" type="sibTrans" cxnId="{725CC659-6E63-4392-BE89-BBC58E8F32E2}">
      <dgm:prSet/>
      <dgm:spPr/>
      <dgm:t>
        <a:bodyPr/>
        <a:lstStyle/>
        <a:p>
          <a:endParaRPr lang="fr-FR"/>
        </a:p>
      </dgm:t>
    </dgm:pt>
    <dgm:pt modelId="{362E5615-A5BE-409C-AF2E-36AB0510E14B}" type="parTrans" cxnId="{725CC659-6E63-4392-BE89-BBC58E8F32E2}">
      <dgm:prSet/>
      <dgm:spPr/>
      <dgm:t>
        <a:bodyPr/>
        <a:lstStyle/>
        <a:p>
          <a:endParaRPr lang="fr-FR"/>
        </a:p>
      </dgm:t>
    </dgm:pt>
    <dgm:pt modelId="{25B61C84-E763-4457-9D17-126320862689}">
      <dgm:prSet phldrT="[Texte]" custT="1"/>
      <dgm:spPr/>
      <dgm:t>
        <a:bodyPr/>
        <a:lstStyle/>
        <a:p>
          <a:r>
            <a:rPr lang="fr-FR" sz="1400" b="1" i="1" dirty="0" err="1" smtClean="0">
              <a:solidFill>
                <a:srgbClr val="FF0000"/>
              </a:solidFill>
            </a:rPr>
            <a:t>Gemeinwohl</a:t>
          </a:r>
          <a:endParaRPr lang="fr-FR" sz="1400" b="1" i="1" dirty="0">
            <a:solidFill>
              <a:srgbClr val="FF0000"/>
            </a:solidFill>
          </a:endParaRPr>
        </a:p>
      </dgm:t>
    </dgm:pt>
    <dgm:pt modelId="{488DB8A2-11BA-4313-A6F5-8FE5B606D63E}" type="sibTrans" cxnId="{04967698-DD65-454D-8023-8ED69E99232D}">
      <dgm:prSet/>
      <dgm:spPr/>
      <dgm:t>
        <a:bodyPr/>
        <a:lstStyle/>
        <a:p>
          <a:endParaRPr lang="fr-FR"/>
        </a:p>
      </dgm:t>
    </dgm:pt>
    <dgm:pt modelId="{BAD6DFA8-EC7C-482D-BEEF-B8887FD8915A}" type="parTrans" cxnId="{04967698-DD65-454D-8023-8ED69E99232D}">
      <dgm:prSet/>
      <dgm:spPr/>
      <dgm:t>
        <a:bodyPr/>
        <a:lstStyle/>
        <a:p>
          <a:endParaRPr lang="fr-FR"/>
        </a:p>
      </dgm:t>
    </dgm:pt>
    <dgm:pt modelId="{19CFACB1-BF64-440D-8DAD-D11D420D213F}">
      <dgm:prSet phldrT="[Texte]" custT="1"/>
      <dgm:spPr/>
      <dgm:t>
        <a:bodyPr/>
        <a:lstStyle/>
        <a:p>
          <a:r>
            <a:rPr lang="fr-FR" sz="1400" b="1" i="1" dirty="0" err="1" smtClean="0"/>
            <a:t>Gemeinschaft</a:t>
          </a:r>
          <a:endParaRPr lang="fr-FR" sz="1400" b="1" i="1" dirty="0"/>
        </a:p>
      </dgm:t>
    </dgm:pt>
    <dgm:pt modelId="{34EC87B3-FB42-41C0-944A-064E8FC66FC7}" type="sibTrans" cxnId="{04DA3592-7C99-4468-BC5E-321E8056D29F}">
      <dgm:prSet/>
      <dgm:spPr/>
      <dgm:t>
        <a:bodyPr/>
        <a:lstStyle/>
        <a:p>
          <a:endParaRPr lang="fr-FR"/>
        </a:p>
      </dgm:t>
    </dgm:pt>
    <dgm:pt modelId="{B506F1C6-0C38-4DA2-BFBF-A8261F2862E8}" type="parTrans" cxnId="{04DA3592-7C99-4468-BC5E-321E8056D29F}">
      <dgm:prSet/>
      <dgm:spPr/>
      <dgm:t>
        <a:bodyPr/>
        <a:lstStyle/>
        <a:p>
          <a:endParaRPr lang="fr-FR"/>
        </a:p>
      </dgm:t>
    </dgm:pt>
    <dgm:pt modelId="{80FC8FC3-FF2E-4EF0-B304-B4EAE4BDB35D}">
      <dgm:prSet phldrT="[Texte]" custT="1"/>
      <dgm:spPr/>
      <dgm:t>
        <a:bodyPr/>
        <a:lstStyle/>
        <a:p>
          <a:r>
            <a:rPr lang="fr-FR" sz="1400" b="1" i="1" dirty="0" err="1" smtClean="0"/>
            <a:t>Gemein</a:t>
          </a:r>
          <a:endParaRPr lang="fr-FR" sz="1400" b="1" i="1" dirty="0"/>
        </a:p>
      </dgm:t>
    </dgm:pt>
    <dgm:pt modelId="{ECF7B172-5331-4452-97BF-9E428DD93160}" type="sibTrans" cxnId="{E4FE1968-6402-4805-AE5A-A603984152DA}">
      <dgm:prSet/>
      <dgm:spPr/>
      <dgm:t>
        <a:bodyPr/>
        <a:lstStyle/>
        <a:p>
          <a:endParaRPr lang="fr-FR"/>
        </a:p>
      </dgm:t>
    </dgm:pt>
    <dgm:pt modelId="{7FD9C4C5-CBD9-47EA-B3E5-0A5F1A695B20}" type="parTrans" cxnId="{E4FE1968-6402-4805-AE5A-A603984152DA}">
      <dgm:prSet/>
      <dgm:spPr/>
      <dgm:t>
        <a:bodyPr/>
        <a:lstStyle/>
        <a:p>
          <a:endParaRPr lang="fr-FR"/>
        </a:p>
      </dgm:t>
    </dgm:pt>
    <dgm:pt modelId="{37343729-4B65-4A46-80FB-CF2C8F2D0EE2}">
      <dgm:prSet custT="1"/>
      <dgm:spPr/>
      <dgm:t>
        <a:bodyPr/>
        <a:lstStyle/>
        <a:p>
          <a:r>
            <a:rPr lang="fr-FR" sz="1400" dirty="0" smtClean="0"/>
            <a:t>Polonais </a:t>
          </a:r>
          <a:endParaRPr lang="fr-FR" sz="1400" dirty="0"/>
        </a:p>
      </dgm:t>
    </dgm:pt>
    <dgm:pt modelId="{266D9FE8-EB35-4E4D-BA76-47DBFCAE12D9}" type="sibTrans" cxnId="{22966B14-060A-4E7B-BAF5-5AD909F6E927}">
      <dgm:prSet/>
      <dgm:spPr/>
      <dgm:t>
        <a:bodyPr/>
        <a:lstStyle/>
        <a:p>
          <a:endParaRPr lang="fr-FR"/>
        </a:p>
      </dgm:t>
    </dgm:pt>
    <dgm:pt modelId="{C9EEC653-6CCA-45E6-8258-0EA79090C756}" type="parTrans" cxnId="{22966B14-060A-4E7B-BAF5-5AD909F6E927}">
      <dgm:prSet/>
      <dgm:spPr/>
      <dgm:t>
        <a:bodyPr/>
        <a:lstStyle/>
        <a:p>
          <a:endParaRPr lang="fr-FR"/>
        </a:p>
      </dgm:t>
    </dgm:pt>
    <dgm:pt modelId="{68CB9BD7-FAE1-456D-9A0C-B03A8C886965}">
      <dgm:prSet custT="1"/>
      <dgm:spPr/>
      <dgm:t>
        <a:bodyPr/>
        <a:lstStyle/>
        <a:p>
          <a:r>
            <a:rPr lang="pl-PL" sz="1400" b="1" dirty="0" smtClean="0"/>
            <a:t>komunikow</a:t>
          </a:r>
          <a:r>
            <a:rPr lang="fr-FR" sz="1400" b="1" dirty="0" smtClean="0"/>
            <a:t>a</a:t>
          </a:r>
          <a:r>
            <a:rPr lang="pl-PL" sz="1400" b="1" dirty="0" smtClean="0"/>
            <a:t>ć</a:t>
          </a:r>
          <a:endParaRPr lang="fr-FR" sz="1400" b="1" dirty="0"/>
        </a:p>
      </dgm:t>
    </dgm:pt>
    <dgm:pt modelId="{C8F75CFD-2F7E-4826-929B-BE744D147F44}" type="sibTrans" cxnId="{40ED69ED-8363-4360-A21D-292883F72132}">
      <dgm:prSet/>
      <dgm:spPr/>
      <dgm:t>
        <a:bodyPr/>
        <a:lstStyle/>
        <a:p>
          <a:endParaRPr lang="fr-FR"/>
        </a:p>
      </dgm:t>
    </dgm:pt>
    <dgm:pt modelId="{3993C9C1-D4F5-4FCA-A225-2BF18DAF3F3D}" type="parTrans" cxnId="{40ED69ED-8363-4360-A21D-292883F72132}">
      <dgm:prSet/>
      <dgm:spPr/>
      <dgm:t>
        <a:bodyPr/>
        <a:lstStyle/>
        <a:p>
          <a:endParaRPr lang="fr-FR"/>
        </a:p>
      </dgm:t>
    </dgm:pt>
    <dgm:pt modelId="{1B37A150-38B0-4882-8F8D-DE5C9052DEBA}">
      <dgm:prSet custT="1"/>
      <dgm:spPr/>
      <dgm:t>
        <a:bodyPr/>
        <a:lstStyle/>
        <a:p>
          <a:r>
            <a:rPr lang="pl-PL" sz="1400" b="1" dirty="0" smtClean="0">
              <a:solidFill>
                <a:srgbClr val="FF0000"/>
              </a:solidFill>
            </a:rPr>
            <a:t>dobro wspólne</a:t>
          </a:r>
          <a:endParaRPr lang="fr-FR" sz="1400" b="1" dirty="0">
            <a:solidFill>
              <a:srgbClr val="FF0000"/>
            </a:solidFill>
          </a:endParaRPr>
        </a:p>
      </dgm:t>
    </dgm:pt>
    <dgm:pt modelId="{832B91CC-B7B5-47B3-B7F0-67AA9A83EBFC}" type="sibTrans" cxnId="{1F4AB6C6-9C2E-408C-8616-85B1B3C5C3A5}">
      <dgm:prSet/>
      <dgm:spPr/>
      <dgm:t>
        <a:bodyPr/>
        <a:lstStyle/>
        <a:p>
          <a:endParaRPr lang="fr-FR"/>
        </a:p>
      </dgm:t>
    </dgm:pt>
    <dgm:pt modelId="{DEC3089B-3A10-44EE-A2AE-AF74B7D35472}" type="parTrans" cxnId="{1F4AB6C6-9C2E-408C-8616-85B1B3C5C3A5}">
      <dgm:prSet/>
      <dgm:spPr/>
      <dgm:t>
        <a:bodyPr/>
        <a:lstStyle/>
        <a:p>
          <a:endParaRPr lang="fr-FR"/>
        </a:p>
      </dgm:t>
    </dgm:pt>
    <dgm:pt modelId="{866A68FB-B111-416C-9AD5-5DE5E23DE8DF}">
      <dgm:prSet custT="1"/>
      <dgm:spPr/>
      <dgm:t>
        <a:bodyPr/>
        <a:lstStyle/>
        <a:p>
          <a:r>
            <a:rPr lang="pl-PL" sz="1400" b="1" dirty="0" smtClean="0"/>
            <a:t>wspólny</a:t>
          </a:r>
          <a:endParaRPr lang="fr-FR" sz="1400" b="1" dirty="0"/>
        </a:p>
      </dgm:t>
    </dgm:pt>
    <dgm:pt modelId="{D2E73FA1-EDC8-487C-9C6E-B98277C62A35}" type="sibTrans" cxnId="{FDA37CBD-C3DE-443F-9DD9-940BB935A798}">
      <dgm:prSet/>
      <dgm:spPr/>
      <dgm:t>
        <a:bodyPr/>
        <a:lstStyle/>
        <a:p>
          <a:endParaRPr lang="fr-FR"/>
        </a:p>
      </dgm:t>
    </dgm:pt>
    <dgm:pt modelId="{ED7D1F23-0F8D-4E8C-A9E5-A1D0B2D47876}" type="parTrans" cxnId="{FDA37CBD-C3DE-443F-9DD9-940BB935A798}">
      <dgm:prSet/>
      <dgm:spPr/>
      <dgm:t>
        <a:bodyPr/>
        <a:lstStyle/>
        <a:p>
          <a:endParaRPr lang="fr-FR"/>
        </a:p>
      </dgm:t>
    </dgm:pt>
    <dgm:pt modelId="{C0B578C7-3B4A-429D-B79A-0C1BA52D2FDD}" type="pres">
      <dgm:prSet presAssocID="{291EBB16-B9B1-4ECA-A065-5D761711E789}" presName="Name0" presStyleCnt="0">
        <dgm:presLayoutVars>
          <dgm:dir/>
          <dgm:animLvl val="lvl"/>
          <dgm:resizeHandles val="exact"/>
        </dgm:presLayoutVars>
      </dgm:prSet>
      <dgm:spPr/>
      <dgm:t>
        <a:bodyPr/>
        <a:lstStyle/>
        <a:p>
          <a:endParaRPr lang="fr-FR"/>
        </a:p>
      </dgm:t>
    </dgm:pt>
    <dgm:pt modelId="{46D8447C-D346-4598-BBD3-A7BD87D629ED}" type="pres">
      <dgm:prSet presAssocID="{7E5189A6-A504-458C-89FF-C80A31D33756}" presName="composite" presStyleCnt="0"/>
      <dgm:spPr/>
    </dgm:pt>
    <dgm:pt modelId="{B7860689-2726-48D4-BA34-9F347B28580C}" type="pres">
      <dgm:prSet presAssocID="{7E5189A6-A504-458C-89FF-C80A31D33756}" presName="parTx" presStyleLbl="alignNode1" presStyleIdx="0" presStyleCnt="7" custScaleX="225132" custScaleY="118304" custLinFactY="-197913" custLinFactNeighborX="-3644" custLinFactNeighborY="-200000">
        <dgm:presLayoutVars>
          <dgm:chMax val="0"/>
          <dgm:chPref val="0"/>
          <dgm:bulletEnabled val="1"/>
        </dgm:presLayoutVars>
      </dgm:prSet>
      <dgm:spPr/>
      <dgm:t>
        <a:bodyPr/>
        <a:lstStyle/>
        <a:p>
          <a:endParaRPr lang="fr-FR"/>
        </a:p>
      </dgm:t>
    </dgm:pt>
    <dgm:pt modelId="{03C96455-5B9C-4B1C-BDB5-6442D62BE381}" type="pres">
      <dgm:prSet presAssocID="{7E5189A6-A504-458C-89FF-C80A31D33756}" presName="desTx" presStyleLbl="alignAccFollowNode1" presStyleIdx="0" presStyleCnt="7" custScaleX="226453" custScaleY="87962" custLinFactNeighborX="-957" custLinFactNeighborY="-31365">
        <dgm:presLayoutVars>
          <dgm:bulletEnabled val="1"/>
        </dgm:presLayoutVars>
      </dgm:prSet>
      <dgm:spPr/>
      <dgm:t>
        <a:bodyPr/>
        <a:lstStyle/>
        <a:p>
          <a:endParaRPr lang="fr-FR"/>
        </a:p>
      </dgm:t>
    </dgm:pt>
    <dgm:pt modelId="{808C1919-F3AC-45D9-8805-E8CD0B4B35CA}" type="pres">
      <dgm:prSet presAssocID="{405D1146-6E0A-41FF-8E53-175BE08E6FB2}" presName="space" presStyleCnt="0"/>
      <dgm:spPr/>
    </dgm:pt>
    <dgm:pt modelId="{AF473988-3415-4903-BE02-1513FED73CAF}" type="pres">
      <dgm:prSet presAssocID="{99CF68A3-1BA6-4DE2-A423-7A69AF023540}" presName="composite" presStyleCnt="0"/>
      <dgm:spPr/>
    </dgm:pt>
    <dgm:pt modelId="{05E8FDC4-316B-4597-AA78-E35700652532}" type="pres">
      <dgm:prSet presAssocID="{99CF68A3-1BA6-4DE2-A423-7A69AF023540}" presName="parTx" presStyleLbl="alignNode1" presStyleIdx="1" presStyleCnt="7" custScaleX="174884" custLinFactY="-100000" custLinFactNeighborX="-11193" custLinFactNeighborY="-198900">
        <dgm:presLayoutVars>
          <dgm:chMax val="0"/>
          <dgm:chPref val="0"/>
          <dgm:bulletEnabled val="1"/>
        </dgm:presLayoutVars>
      </dgm:prSet>
      <dgm:spPr/>
      <dgm:t>
        <a:bodyPr/>
        <a:lstStyle/>
        <a:p>
          <a:endParaRPr lang="fr-FR"/>
        </a:p>
      </dgm:t>
    </dgm:pt>
    <dgm:pt modelId="{201F1BD2-BC6C-4377-B5A2-206EEBA843F6}" type="pres">
      <dgm:prSet presAssocID="{99CF68A3-1BA6-4DE2-A423-7A69AF023540}" presName="desTx" presStyleLbl="alignAccFollowNode1" presStyleIdx="1" presStyleCnt="7" custScaleX="226313" custScaleY="102376" custLinFactNeighborX="-20539" custLinFactNeighborY="-22339">
        <dgm:presLayoutVars>
          <dgm:bulletEnabled val="1"/>
        </dgm:presLayoutVars>
      </dgm:prSet>
      <dgm:spPr/>
      <dgm:t>
        <a:bodyPr/>
        <a:lstStyle/>
        <a:p>
          <a:endParaRPr lang="fr-FR"/>
        </a:p>
      </dgm:t>
    </dgm:pt>
    <dgm:pt modelId="{24252E1E-B5E0-4616-A01F-3D88265057C1}" type="pres">
      <dgm:prSet presAssocID="{4869769A-D596-4768-BAD1-220AD33B5F53}" presName="space" presStyleCnt="0"/>
      <dgm:spPr/>
    </dgm:pt>
    <dgm:pt modelId="{3DCF2F44-FCA6-4A2D-8FFB-8E10C2890056}" type="pres">
      <dgm:prSet presAssocID="{83A35773-63DB-4C9A-9DE3-83153B716452}" presName="composite" presStyleCnt="0"/>
      <dgm:spPr/>
    </dgm:pt>
    <dgm:pt modelId="{1FEAC675-201F-4B7F-86B9-8096E0A21C16}" type="pres">
      <dgm:prSet presAssocID="{83A35773-63DB-4C9A-9DE3-83153B716452}" presName="parTx" presStyleLbl="alignNode1" presStyleIdx="2" presStyleCnt="7" custScaleX="216332" custLinFactY="-100000" custLinFactNeighborX="-4013" custLinFactNeighborY="-198900">
        <dgm:presLayoutVars>
          <dgm:chMax val="0"/>
          <dgm:chPref val="0"/>
          <dgm:bulletEnabled val="1"/>
        </dgm:presLayoutVars>
      </dgm:prSet>
      <dgm:spPr/>
      <dgm:t>
        <a:bodyPr/>
        <a:lstStyle/>
        <a:p>
          <a:endParaRPr lang="fr-FR"/>
        </a:p>
      </dgm:t>
    </dgm:pt>
    <dgm:pt modelId="{D5D89C56-A40E-43EF-8DAE-5161974E8957}" type="pres">
      <dgm:prSet presAssocID="{83A35773-63DB-4C9A-9DE3-83153B716452}" presName="desTx" presStyleLbl="alignAccFollowNode1" presStyleIdx="2" presStyleCnt="7" custScaleX="274381" custLinFactNeighborX="-7788" custLinFactNeighborY="-25878">
        <dgm:presLayoutVars>
          <dgm:bulletEnabled val="1"/>
        </dgm:presLayoutVars>
      </dgm:prSet>
      <dgm:spPr/>
      <dgm:t>
        <a:bodyPr/>
        <a:lstStyle/>
        <a:p>
          <a:endParaRPr lang="fr-FR"/>
        </a:p>
      </dgm:t>
    </dgm:pt>
    <dgm:pt modelId="{0D9E6EC2-95B9-4325-9C59-197BA4CF730C}" type="pres">
      <dgm:prSet presAssocID="{75F5ACB4-C380-4A4D-9355-198C80B90820}" presName="space" presStyleCnt="0"/>
      <dgm:spPr/>
    </dgm:pt>
    <dgm:pt modelId="{3B5A26F2-6F96-4B3A-853A-5240B5C58609}" type="pres">
      <dgm:prSet presAssocID="{8F531115-966F-46B0-9AEB-A2F94F49CC07}" presName="composite" presStyleCnt="0"/>
      <dgm:spPr/>
    </dgm:pt>
    <dgm:pt modelId="{F4D94F4D-47A8-41C5-9CE4-28B2A51B4FD7}" type="pres">
      <dgm:prSet presAssocID="{8F531115-966F-46B0-9AEB-A2F94F49CC07}" presName="parTx" presStyleLbl="alignNode1" presStyleIdx="3" presStyleCnt="7" custScaleX="173703" custLinFactX="100000" custLinFactY="-100000" custLinFactNeighborX="182485" custLinFactNeighborY="-198900">
        <dgm:presLayoutVars>
          <dgm:chMax val="0"/>
          <dgm:chPref val="0"/>
          <dgm:bulletEnabled val="1"/>
        </dgm:presLayoutVars>
      </dgm:prSet>
      <dgm:spPr/>
      <dgm:t>
        <a:bodyPr/>
        <a:lstStyle/>
        <a:p>
          <a:endParaRPr lang="fr-FR"/>
        </a:p>
      </dgm:t>
    </dgm:pt>
    <dgm:pt modelId="{0EB91B0C-5F77-4061-86A4-AB70DACC120A}" type="pres">
      <dgm:prSet presAssocID="{8F531115-966F-46B0-9AEB-A2F94F49CC07}" presName="desTx" presStyleLbl="alignAccFollowNode1" presStyleIdx="3" presStyleCnt="7" custScaleX="230007" custLinFactX="110637" custLinFactNeighborX="200000" custLinFactNeighborY="-25878">
        <dgm:presLayoutVars>
          <dgm:bulletEnabled val="1"/>
        </dgm:presLayoutVars>
      </dgm:prSet>
      <dgm:spPr/>
      <dgm:t>
        <a:bodyPr/>
        <a:lstStyle/>
        <a:p>
          <a:endParaRPr lang="fr-FR"/>
        </a:p>
      </dgm:t>
    </dgm:pt>
    <dgm:pt modelId="{9F502DB4-3D12-4794-BB85-D6BEC95E2CDC}" type="pres">
      <dgm:prSet presAssocID="{3017A028-6636-450D-A1FA-186C0DDF8FBD}" presName="space" presStyleCnt="0"/>
      <dgm:spPr/>
    </dgm:pt>
    <dgm:pt modelId="{1DE7BE9C-E624-4527-A63A-E1B81BAF769A}" type="pres">
      <dgm:prSet presAssocID="{C2543DDB-0CBE-4DB0-8867-0F9982149F93}" presName="composite" presStyleCnt="0"/>
      <dgm:spPr/>
    </dgm:pt>
    <dgm:pt modelId="{FE7C928A-C14D-45DF-9890-B627F4116310}" type="pres">
      <dgm:prSet presAssocID="{C2543DDB-0CBE-4DB0-8867-0F9982149F93}" presName="parTx" presStyleLbl="alignNode1" presStyleIdx="4" presStyleCnt="7" custScaleX="192962" custLinFactX="-100000" custLinFactY="-100000" custLinFactNeighborX="-190296" custLinFactNeighborY="-198900">
        <dgm:presLayoutVars>
          <dgm:chMax val="0"/>
          <dgm:chPref val="0"/>
          <dgm:bulletEnabled val="1"/>
        </dgm:presLayoutVars>
      </dgm:prSet>
      <dgm:spPr/>
      <dgm:t>
        <a:bodyPr/>
        <a:lstStyle/>
        <a:p>
          <a:endParaRPr lang="fr-FR"/>
        </a:p>
      </dgm:t>
    </dgm:pt>
    <dgm:pt modelId="{90BDC54B-6E26-4CD6-A7FF-F63C1BD69CF5}" type="pres">
      <dgm:prSet presAssocID="{C2543DDB-0CBE-4DB0-8867-0F9982149F93}" presName="desTx" presStyleLbl="alignAccFollowNode1" presStyleIdx="4" presStyleCnt="7" custScaleX="304605" custLinFactX="-100000" custLinFactNeighborX="-148711" custLinFactNeighborY="-26379">
        <dgm:presLayoutVars>
          <dgm:bulletEnabled val="1"/>
        </dgm:presLayoutVars>
      </dgm:prSet>
      <dgm:spPr/>
      <dgm:t>
        <a:bodyPr/>
        <a:lstStyle/>
        <a:p>
          <a:endParaRPr lang="fr-FR"/>
        </a:p>
      </dgm:t>
    </dgm:pt>
    <dgm:pt modelId="{148181FE-5D9F-459E-8B67-2A72AAAA53BA}" type="pres">
      <dgm:prSet presAssocID="{4F700ADE-C0FA-4935-8B44-6E38A4A7DFDF}" presName="space" presStyleCnt="0"/>
      <dgm:spPr/>
    </dgm:pt>
    <dgm:pt modelId="{EF525BE2-B649-4CE0-BBB3-29F7CE453E5B}" type="pres">
      <dgm:prSet presAssocID="{37343729-4B65-4A46-80FB-CF2C8F2D0EE2}" presName="composite" presStyleCnt="0"/>
      <dgm:spPr/>
    </dgm:pt>
    <dgm:pt modelId="{D7C9C3BA-0521-4B83-A528-89D27066F8B3}" type="pres">
      <dgm:prSet presAssocID="{37343729-4B65-4A46-80FB-CF2C8F2D0EE2}" presName="parTx" presStyleLbl="alignNode1" presStyleIdx="5" presStyleCnt="7" custScaleX="208426" custLinFactX="100000" custLinFactY="-100000" custLinFactNeighborX="173438" custLinFactNeighborY="-169802">
        <dgm:presLayoutVars>
          <dgm:chMax val="0"/>
          <dgm:chPref val="0"/>
          <dgm:bulletEnabled val="1"/>
        </dgm:presLayoutVars>
      </dgm:prSet>
      <dgm:spPr/>
      <dgm:t>
        <a:bodyPr/>
        <a:lstStyle/>
        <a:p>
          <a:endParaRPr lang="fr-FR"/>
        </a:p>
      </dgm:t>
    </dgm:pt>
    <dgm:pt modelId="{5CB0892C-56DF-498E-ADCF-4371A741BD3F}" type="pres">
      <dgm:prSet presAssocID="{37343729-4B65-4A46-80FB-CF2C8F2D0EE2}" presName="desTx" presStyleLbl="alignAccFollowNode1" presStyleIdx="5" presStyleCnt="7" custScaleX="288481" custScaleY="113685" custLinFactX="100000" custLinFactNeighborX="180666" custLinFactNeighborY="-19417">
        <dgm:presLayoutVars>
          <dgm:bulletEnabled val="1"/>
        </dgm:presLayoutVars>
      </dgm:prSet>
      <dgm:spPr/>
      <dgm:t>
        <a:bodyPr/>
        <a:lstStyle/>
        <a:p>
          <a:endParaRPr lang="fr-FR"/>
        </a:p>
      </dgm:t>
    </dgm:pt>
    <dgm:pt modelId="{B991F223-D7C1-4E8C-8F30-F23E26403C5C}" type="pres">
      <dgm:prSet presAssocID="{266D9FE8-EB35-4E4D-BA76-47DBFCAE12D9}" presName="space" presStyleCnt="0"/>
      <dgm:spPr/>
    </dgm:pt>
    <dgm:pt modelId="{99188391-F937-41F2-BEBF-C1927A526938}" type="pres">
      <dgm:prSet presAssocID="{2033BA95-53A6-460D-BAE6-BB4435452ECF}" presName="composite" presStyleCnt="0"/>
      <dgm:spPr/>
    </dgm:pt>
    <dgm:pt modelId="{53B781FC-B434-4A29-B4E4-5EFCD0A898CF}" type="pres">
      <dgm:prSet presAssocID="{2033BA95-53A6-460D-BAE6-BB4435452ECF}" presName="parTx" presStyleLbl="alignNode1" presStyleIdx="6" presStyleCnt="7" custScaleX="178664" custLinFactX="-124883" custLinFactY="-100000" custLinFactNeighborX="-200000" custLinFactNeighborY="-129337">
        <dgm:presLayoutVars>
          <dgm:chMax val="0"/>
          <dgm:chPref val="0"/>
          <dgm:bulletEnabled val="1"/>
        </dgm:presLayoutVars>
      </dgm:prSet>
      <dgm:spPr/>
      <dgm:t>
        <a:bodyPr/>
        <a:lstStyle/>
        <a:p>
          <a:endParaRPr lang="fr-FR"/>
        </a:p>
      </dgm:t>
    </dgm:pt>
    <dgm:pt modelId="{AE271B43-391B-4A11-9194-2B6A35BD5A5B}" type="pres">
      <dgm:prSet presAssocID="{2033BA95-53A6-460D-BAE6-BB4435452ECF}" presName="desTx" presStyleLbl="alignAccFollowNode1" presStyleIdx="6" presStyleCnt="7" custScaleX="260035" custScaleY="104703" custLinFactX="-100598" custLinFactNeighborX="-200000" custLinFactNeighborY="-14932">
        <dgm:presLayoutVars>
          <dgm:bulletEnabled val="1"/>
        </dgm:presLayoutVars>
      </dgm:prSet>
      <dgm:spPr/>
      <dgm:t>
        <a:bodyPr/>
        <a:lstStyle/>
        <a:p>
          <a:endParaRPr lang="fr-FR"/>
        </a:p>
      </dgm:t>
    </dgm:pt>
  </dgm:ptLst>
  <dgm:cxnLst>
    <dgm:cxn modelId="{5E9A0B3A-C818-4F2C-A523-A48DFCD3ED21}" type="presOf" srcId="{DE032802-9C78-459E-89E0-F2EB5EAE7DDA}" destId="{90BDC54B-6E26-4CD6-A7FF-F63C1BD69CF5}" srcOrd="0" destOrd="2" presId="urn:microsoft.com/office/officeart/2005/8/layout/hList1"/>
    <dgm:cxn modelId="{5DE75AE3-D416-411A-8096-9A3B9F08D086}" type="presOf" srcId="{291EBB16-B9B1-4ECA-A065-5D761711E789}" destId="{C0B578C7-3B4A-429D-B79A-0C1BA52D2FDD}" srcOrd="0" destOrd="0" presId="urn:microsoft.com/office/officeart/2005/8/layout/hList1"/>
    <dgm:cxn modelId="{16D24D8D-3D7E-4903-ABFD-C3AA9BE96910}" srcId="{C2543DDB-0CBE-4DB0-8867-0F9982149F93}" destId="{125A2D71-975D-488E-B3D6-4D2E339F9A7C}" srcOrd="1" destOrd="0" parTransId="{8B954FDC-F6F1-481E-BA2B-5205FBB58B32}" sibTransId="{79F1FF2E-CCA5-41F6-804A-EDF6DC2D1D59}"/>
    <dgm:cxn modelId="{E68B47D5-9730-4C8C-A836-B633CCCFC977}" type="presOf" srcId="{125A2D71-975D-488E-B3D6-4D2E339F9A7C}" destId="{90BDC54B-6E26-4CD6-A7FF-F63C1BD69CF5}" srcOrd="0" destOrd="1" presId="urn:microsoft.com/office/officeart/2005/8/layout/hList1"/>
    <dgm:cxn modelId="{AC5AAD30-21F1-4078-9EF8-91CB2FA50765}" srcId="{99CF68A3-1BA6-4DE2-A423-7A69AF023540}" destId="{36A0F9FA-FFA7-44C9-9C6D-9C7CDD032E36}" srcOrd="0" destOrd="0" parTransId="{E32CE26F-F4E9-4614-84E2-B949DFE6E059}" sibTransId="{B6106A51-881D-43A0-9B35-09DF1C0701F7}"/>
    <dgm:cxn modelId="{C1169458-3A0E-4B1F-B2D9-E7B48F50DDB1}" type="presOf" srcId="{8210AEFC-C1BC-4E6A-B9E4-863275A18D7F}" destId="{D5D89C56-A40E-43EF-8DAE-5161974E8957}" srcOrd="0" destOrd="1" presId="urn:microsoft.com/office/officeart/2005/8/layout/hList1"/>
    <dgm:cxn modelId="{40ED69ED-8363-4360-A21D-292883F72132}" srcId="{37343729-4B65-4A46-80FB-CF2C8F2D0EE2}" destId="{68CB9BD7-FAE1-456D-9A0C-B03A8C886965}" srcOrd="2" destOrd="0" parTransId="{3993C9C1-D4F5-4FCA-A225-2BF18DAF3F3D}" sibTransId="{C8F75CFD-2F7E-4826-929B-BE744D147F44}"/>
    <dgm:cxn modelId="{B8A2348F-73B5-44CC-89E9-3A33D949DB37}" srcId="{291EBB16-B9B1-4ECA-A065-5D761711E789}" destId="{8F531115-966F-46B0-9AEB-A2F94F49CC07}" srcOrd="3" destOrd="0" parTransId="{973B5908-EB25-439E-9E5F-021FD1ED4972}" sibTransId="{3017A028-6636-450D-A1FA-186C0DDF8FBD}"/>
    <dgm:cxn modelId="{6A46E4D5-3C00-434B-8BA4-507023F8EF87}" type="presOf" srcId="{83A35773-63DB-4C9A-9DE3-83153B716452}" destId="{1FEAC675-201F-4B7F-86B9-8096E0A21C16}" srcOrd="0" destOrd="0" presId="urn:microsoft.com/office/officeart/2005/8/layout/hList1"/>
    <dgm:cxn modelId="{33A164F3-495A-4A33-A843-0F083D3D3F6B}" srcId="{2033BA95-53A6-460D-BAE6-BB4435452ECF}" destId="{8E13F11E-C1F4-4087-8CC3-25E65C749FE2}" srcOrd="2" destOrd="0" parTransId="{60713222-ED49-4D91-A9CB-2DA94CBAA315}" sibTransId="{BA8EBC84-049A-41D2-9DB1-B85CA85F989A}"/>
    <dgm:cxn modelId="{F35A7458-967E-4516-A545-7A410BB83597}" type="presOf" srcId="{40F6539F-5328-42EE-811D-112A565380EB}" destId="{90BDC54B-6E26-4CD6-A7FF-F63C1BD69CF5}" srcOrd="0" destOrd="0" presId="urn:microsoft.com/office/officeart/2005/8/layout/hList1"/>
    <dgm:cxn modelId="{6D26840F-DB12-4E09-AA8E-204FC965DB14}" srcId="{291EBB16-B9B1-4ECA-A065-5D761711E789}" destId="{99CF68A3-1BA6-4DE2-A423-7A69AF023540}" srcOrd="1" destOrd="0" parTransId="{009077B4-1D95-48F4-9397-0D301147BFE0}" sibTransId="{4869769A-D596-4768-BAD1-220AD33B5F53}"/>
    <dgm:cxn modelId="{725CC659-6E63-4392-BE89-BBC58E8F32E2}" srcId="{7E5189A6-A504-458C-89FF-C80A31D33756}" destId="{F0419FD6-3A45-4C0A-ADA6-D583082A642F}" srcOrd="3" destOrd="0" parTransId="{362E5615-A5BE-409C-AF2E-36AB0510E14B}" sibTransId="{501293F8-C03E-4903-B40A-B7FC05C76652}"/>
    <dgm:cxn modelId="{AEEEB1E0-2AC7-4069-9C34-C91EE78FD7F5}" type="presOf" srcId="{7E5189A6-A504-458C-89FF-C80A31D33756}" destId="{B7860689-2726-48D4-BA34-9F347B28580C}" srcOrd="0" destOrd="0" presId="urn:microsoft.com/office/officeart/2005/8/layout/hList1"/>
    <dgm:cxn modelId="{225A2D48-5EE0-40C9-871E-A56ACE11B031}" srcId="{8F531115-966F-46B0-9AEB-A2F94F49CC07}" destId="{E382CFE9-1875-43FD-819F-4696B3FA2AD7}" srcOrd="0" destOrd="0" parTransId="{F5093BD5-1DA6-4968-B66A-F1B3AC3F5352}" sibTransId="{17F858AE-0259-4C15-8C3C-31A9E4A85160}"/>
    <dgm:cxn modelId="{AA9F2257-5F32-4D4B-B96A-4A7753A10AFE}" type="presOf" srcId="{36A0F9FA-FFA7-44C9-9C6D-9C7CDD032E36}" destId="{201F1BD2-BC6C-4377-B5A2-206EEBA843F6}" srcOrd="0" destOrd="0" presId="urn:microsoft.com/office/officeart/2005/8/layout/hList1"/>
    <dgm:cxn modelId="{88670EBF-6922-4A2F-92D5-EE54658156E2}" srcId="{8F531115-966F-46B0-9AEB-A2F94F49CC07}" destId="{C46FF7D6-7E85-439A-B7F2-40B105557F1D}" srcOrd="1" destOrd="0" parTransId="{2C784AA8-166F-44CA-813C-7729073043C5}" sibTransId="{33604999-46CA-4AD5-805D-4D1D7C0798FA}"/>
    <dgm:cxn modelId="{ADCA4667-2CF8-42F3-9ABB-6020939A568E}" type="presOf" srcId="{866A68FB-B111-416C-9AD5-5DE5E23DE8DF}" destId="{5CB0892C-56DF-498E-ADCF-4371A741BD3F}" srcOrd="0" destOrd="0" presId="urn:microsoft.com/office/officeart/2005/8/layout/hList1"/>
    <dgm:cxn modelId="{82CCED8B-29AB-4E25-A847-D8BEBE456F8F}" type="presOf" srcId="{C46FF7D6-7E85-439A-B7F2-40B105557F1D}" destId="{0EB91B0C-5F77-4061-86A4-AB70DACC120A}" srcOrd="0" destOrd="1" presId="urn:microsoft.com/office/officeart/2005/8/layout/hList1"/>
    <dgm:cxn modelId="{22966B14-060A-4E7B-BAF5-5AD909F6E927}" srcId="{291EBB16-B9B1-4ECA-A065-5D761711E789}" destId="{37343729-4B65-4A46-80FB-CF2C8F2D0EE2}" srcOrd="5" destOrd="0" parTransId="{C9EEC653-6CCA-45E6-8258-0EA79090C756}" sibTransId="{266D9FE8-EB35-4E4D-BA76-47DBFCAE12D9}"/>
    <dgm:cxn modelId="{51D5F8F4-7B4C-4526-8031-A5BB8FD60476}" srcId="{83A35773-63DB-4C9A-9DE3-83153B716452}" destId="{41E984E2-C26E-4185-A767-3259E76C3283}" srcOrd="0" destOrd="0" parTransId="{21BF25FD-8637-40DE-92C0-B551DB5A5142}" sibTransId="{3E5C9432-C734-411D-9E3B-CCA001FF8DBF}"/>
    <dgm:cxn modelId="{8450CB7C-08A3-41A3-90FF-120CE24F7788}" type="presOf" srcId="{E382CFE9-1875-43FD-819F-4696B3FA2AD7}" destId="{0EB91B0C-5F77-4061-86A4-AB70DACC120A}" srcOrd="0" destOrd="0" presId="urn:microsoft.com/office/officeart/2005/8/layout/hList1"/>
    <dgm:cxn modelId="{B3E85BF8-C355-4AD3-917B-871ACE9FA5AA}" type="presOf" srcId="{25B61C84-E763-4457-9D17-126320862689}" destId="{03C96455-5B9C-4B1C-BDB5-6442D62BE381}" srcOrd="0" destOrd="2" presId="urn:microsoft.com/office/officeart/2005/8/layout/hList1"/>
    <dgm:cxn modelId="{DEB32FBF-3774-4477-ABFB-52A6971AAF99}" srcId="{C2543DDB-0CBE-4DB0-8867-0F9982149F93}" destId="{40F6539F-5328-42EE-811D-112A565380EB}" srcOrd="0" destOrd="0" parTransId="{7D36EBC6-AE7C-4E42-9894-A3F37C513E91}" sibTransId="{BCB1BEC0-81FC-4045-B8BB-30FF386D5861}"/>
    <dgm:cxn modelId="{AA848634-8DAA-4E7F-90FD-E8D270A9CE6E}" type="presOf" srcId="{E3ED2FCF-08BE-4ECA-8751-36C3A87DD7AB}" destId="{0EB91B0C-5F77-4061-86A4-AB70DACC120A}" srcOrd="0" destOrd="2" presId="urn:microsoft.com/office/officeart/2005/8/layout/hList1"/>
    <dgm:cxn modelId="{C45459C2-2A1D-4A76-B92C-B26343B511F7}" srcId="{2033BA95-53A6-460D-BAE6-BB4435452ECF}" destId="{BA457678-2EAA-4A51-9724-80BA1AC45955}" srcOrd="1" destOrd="0" parTransId="{419E797A-E0EE-444B-AA69-338A308B0B9D}" sibTransId="{CA2845C4-F04B-446C-A186-98D77FDBBDD3}"/>
    <dgm:cxn modelId="{C4A816C9-5C99-4BAA-80A9-7EC0F1F04167}" type="presOf" srcId="{41E984E2-C26E-4185-A767-3259E76C3283}" destId="{D5D89C56-A40E-43EF-8DAE-5161974E8957}" srcOrd="0" destOrd="0" presId="urn:microsoft.com/office/officeart/2005/8/layout/hList1"/>
    <dgm:cxn modelId="{0F13A4C8-4B81-4EE1-82CA-2C6D7D39B62B}" type="presOf" srcId="{8E13F11E-C1F4-4087-8CC3-25E65C749FE2}" destId="{AE271B43-391B-4A11-9194-2B6A35BD5A5B}" srcOrd="0" destOrd="2" presId="urn:microsoft.com/office/officeart/2005/8/layout/hList1"/>
    <dgm:cxn modelId="{04DA3592-7C99-4468-BC5E-321E8056D29F}" srcId="{7E5189A6-A504-458C-89FF-C80A31D33756}" destId="{19CFACB1-BF64-440D-8DAD-D11D420D213F}" srcOrd="1" destOrd="0" parTransId="{B506F1C6-0C38-4DA2-BFBF-A8261F2862E8}" sibTransId="{34EC87B3-FB42-41C0-944A-064E8FC66FC7}"/>
    <dgm:cxn modelId="{5ED21DD8-730A-4849-98B6-59A556C1A53D}" srcId="{99CF68A3-1BA6-4DE2-A423-7A69AF023540}" destId="{A4FDFEFF-E153-4E30-8A41-D5A95D7CF153}" srcOrd="2" destOrd="0" parTransId="{2747162C-6305-4479-8C71-6F15F31960B0}" sibTransId="{DCBC4EFF-24EA-463B-95D5-FDD6481D204D}"/>
    <dgm:cxn modelId="{FDA37CBD-C3DE-443F-9DD9-940BB935A798}" srcId="{37343729-4B65-4A46-80FB-CF2C8F2D0EE2}" destId="{866A68FB-B111-416C-9AD5-5DE5E23DE8DF}" srcOrd="0" destOrd="0" parTransId="{ED7D1F23-0F8D-4E8C-A9E5-A1D0B2D47876}" sibTransId="{D2E73FA1-EDC8-487C-9C6E-B98277C62A35}"/>
    <dgm:cxn modelId="{970C8087-5CCD-4797-8E80-FA4EF22593B0}" type="presOf" srcId="{BB8FBB85-B93D-41D5-AF8E-66F6CABEB173}" destId="{AE271B43-391B-4A11-9194-2B6A35BD5A5B}" srcOrd="0" destOrd="0" presId="urn:microsoft.com/office/officeart/2005/8/layout/hList1"/>
    <dgm:cxn modelId="{1F4AB6C6-9C2E-408C-8616-85B1B3C5C3A5}" srcId="{37343729-4B65-4A46-80FB-CF2C8F2D0EE2}" destId="{1B37A150-38B0-4882-8F8D-DE5C9052DEBA}" srcOrd="1" destOrd="0" parTransId="{DEC3089B-3A10-44EE-A2AE-AF74B7D35472}" sibTransId="{832B91CC-B7B5-47B3-B7F0-67AA9A83EBFC}"/>
    <dgm:cxn modelId="{A722C250-2347-4CB7-942F-BA9C4622AF6F}" srcId="{291EBB16-B9B1-4ECA-A065-5D761711E789}" destId="{2033BA95-53A6-460D-BAE6-BB4435452ECF}" srcOrd="6" destOrd="0" parTransId="{ACFC5FBD-BFD3-4D24-A41B-BCC61BDA938D}" sibTransId="{C8CDBFF4-649A-44FD-A78B-C637C76ED01B}"/>
    <dgm:cxn modelId="{E4FE1968-6402-4805-AE5A-A603984152DA}" srcId="{7E5189A6-A504-458C-89FF-C80A31D33756}" destId="{80FC8FC3-FF2E-4EF0-B304-B4EAE4BDB35D}" srcOrd="0" destOrd="0" parTransId="{7FD9C4C5-CBD9-47EA-B3E5-0A5F1A695B20}" sibTransId="{ECF7B172-5331-4452-97BF-9E428DD93160}"/>
    <dgm:cxn modelId="{3492B1D1-659B-456A-A834-E82F156C725B}" srcId="{291EBB16-B9B1-4ECA-A065-5D761711E789}" destId="{83A35773-63DB-4C9A-9DE3-83153B716452}" srcOrd="2" destOrd="0" parTransId="{18DBED21-3496-4CB6-8820-4CDD6D3B88B1}" sibTransId="{75F5ACB4-C380-4A4D-9355-198C80B90820}"/>
    <dgm:cxn modelId="{C16FF6DF-58AE-408C-A734-614109B11C26}" type="presOf" srcId="{37343729-4B65-4A46-80FB-CF2C8F2D0EE2}" destId="{D7C9C3BA-0521-4B83-A528-89D27066F8B3}" srcOrd="0" destOrd="0" presId="urn:microsoft.com/office/officeart/2005/8/layout/hList1"/>
    <dgm:cxn modelId="{5C0CF871-8630-4515-BA65-23E6B9E30314}" srcId="{99CF68A3-1BA6-4DE2-A423-7A69AF023540}" destId="{DD035C49-64B2-43FE-89AC-A259270CE6D1}" srcOrd="1" destOrd="0" parTransId="{BFF9BE25-1C5A-4700-BE43-A1AA297E9014}" sibTransId="{28B00B46-8B89-4CC6-A27D-EC0D9304835E}"/>
    <dgm:cxn modelId="{230FD178-15C9-41EA-97C6-63A33B23EF04}" srcId="{C2543DDB-0CBE-4DB0-8867-0F9982149F93}" destId="{DE032802-9C78-459E-89E0-F2EB5EAE7DDA}" srcOrd="2" destOrd="0" parTransId="{ADF1477D-2F32-4019-A7D3-26E931FFF22B}" sibTransId="{65FF8107-7547-432D-B3AA-B0DC9582073F}"/>
    <dgm:cxn modelId="{590F6713-3A11-4BBE-B7C3-7D520BE1F613}" type="presOf" srcId="{8F531115-966F-46B0-9AEB-A2F94F49CC07}" destId="{F4D94F4D-47A8-41C5-9CE4-28B2A51B4FD7}" srcOrd="0" destOrd="0" presId="urn:microsoft.com/office/officeart/2005/8/layout/hList1"/>
    <dgm:cxn modelId="{97AC7A90-E74C-4F78-80E6-7DB4FA792D81}" type="presOf" srcId="{A4FDFEFF-E153-4E30-8A41-D5A95D7CF153}" destId="{201F1BD2-BC6C-4377-B5A2-206EEBA843F6}" srcOrd="0" destOrd="2" presId="urn:microsoft.com/office/officeart/2005/8/layout/hList1"/>
    <dgm:cxn modelId="{7877C49E-A691-4B3A-87FE-8C5F316B582A}" srcId="{2033BA95-53A6-460D-BAE6-BB4435452ECF}" destId="{BB8FBB85-B93D-41D5-AF8E-66F6CABEB173}" srcOrd="0" destOrd="0" parTransId="{E7F97A71-8EB8-4625-9FC1-C7B7F76DAB5D}" sibTransId="{1FD200B3-122B-4E32-B3BD-21AFB828F35E}"/>
    <dgm:cxn modelId="{02A62FC5-5F06-465D-8BC6-3102A333CA6D}" srcId="{291EBB16-B9B1-4ECA-A065-5D761711E789}" destId="{C2543DDB-0CBE-4DB0-8867-0F9982149F93}" srcOrd="4" destOrd="0" parTransId="{FC64034F-098B-4B3E-BB2F-0835EEAB333E}" sibTransId="{4F700ADE-C0FA-4935-8B44-6E38A4A7DFDF}"/>
    <dgm:cxn modelId="{B78E7729-FBC1-4848-A544-3D5381391DA8}" type="presOf" srcId="{19CFACB1-BF64-440D-8DAD-D11D420D213F}" destId="{03C96455-5B9C-4B1C-BDB5-6442D62BE381}" srcOrd="0" destOrd="1" presId="urn:microsoft.com/office/officeart/2005/8/layout/hList1"/>
    <dgm:cxn modelId="{C3843FD2-8BE8-4889-8251-1B22109D434A}" type="presOf" srcId="{BA457678-2EAA-4A51-9724-80BA1AC45955}" destId="{AE271B43-391B-4A11-9194-2B6A35BD5A5B}" srcOrd="0" destOrd="1" presId="urn:microsoft.com/office/officeart/2005/8/layout/hList1"/>
    <dgm:cxn modelId="{F7E1A3C0-B741-4C44-8110-B2904712BA2D}" srcId="{83A35773-63DB-4C9A-9DE3-83153B716452}" destId="{E7E292BB-E05E-47A3-9B6E-9651EFE6B2B0}" srcOrd="2" destOrd="0" parTransId="{941B2548-D7F1-4E50-B563-09FCD63EBDAC}" sibTransId="{4E9D0B34-49C5-4273-940A-841559C32FF7}"/>
    <dgm:cxn modelId="{D09D91B9-63DA-49FD-8ED7-66DCCF8B209C}" type="presOf" srcId="{99CF68A3-1BA6-4DE2-A423-7A69AF023540}" destId="{05E8FDC4-316B-4597-AA78-E35700652532}" srcOrd="0" destOrd="0" presId="urn:microsoft.com/office/officeart/2005/8/layout/hList1"/>
    <dgm:cxn modelId="{8891E880-63DA-4563-AEDA-C5BFCBD08785}" type="presOf" srcId="{DD035C49-64B2-43FE-89AC-A259270CE6D1}" destId="{201F1BD2-BC6C-4377-B5A2-206EEBA843F6}" srcOrd="0" destOrd="1" presId="urn:microsoft.com/office/officeart/2005/8/layout/hList1"/>
    <dgm:cxn modelId="{FCD6D557-E7BC-4932-B138-37E8177E4FA5}" type="presOf" srcId="{1B37A150-38B0-4882-8F8D-DE5C9052DEBA}" destId="{5CB0892C-56DF-498E-ADCF-4371A741BD3F}" srcOrd="0" destOrd="1" presId="urn:microsoft.com/office/officeart/2005/8/layout/hList1"/>
    <dgm:cxn modelId="{2398CC12-F0D0-4E0B-BD80-242E1B4CCA8B}" srcId="{8F531115-966F-46B0-9AEB-A2F94F49CC07}" destId="{E3ED2FCF-08BE-4ECA-8751-36C3A87DD7AB}" srcOrd="2" destOrd="0" parTransId="{77CA42DC-CA60-4EA9-9C6E-F103BF33CE28}" sibTransId="{B543CCDE-DE60-455D-9EBB-0AE82EED3A76}"/>
    <dgm:cxn modelId="{AFC40482-5ABA-4B10-A590-8D331C2055FA}" srcId="{291EBB16-B9B1-4ECA-A065-5D761711E789}" destId="{7E5189A6-A504-458C-89FF-C80A31D33756}" srcOrd="0" destOrd="0" parTransId="{558D848B-5679-41C2-A76B-E22A75A1F696}" sibTransId="{405D1146-6E0A-41FF-8E53-175BE08E6FB2}"/>
    <dgm:cxn modelId="{CE471737-8C45-45EC-B114-A6DA09123046}" type="presOf" srcId="{68CB9BD7-FAE1-456D-9A0C-B03A8C886965}" destId="{5CB0892C-56DF-498E-ADCF-4371A741BD3F}" srcOrd="0" destOrd="2" presId="urn:microsoft.com/office/officeart/2005/8/layout/hList1"/>
    <dgm:cxn modelId="{CAC01D18-5F9C-4E8B-9E66-630606CB61C1}" type="presOf" srcId="{F0419FD6-3A45-4C0A-ADA6-D583082A642F}" destId="{03C96455-5B9C-4B1C-BDB5-6442D62BE381}" srcOrd="0" destOrd="3" presId="urn:microsoft.com/office/officeart/2005/8/layout/hList1"/>
    <dgm:cxn modelId="{C097F96A-CDF8-474F-9A04-9AD4A7C5F10B}" type="presOf" srcId="{80FC8FC3-FF2E-4EF0-B304-B4EAE4BDB35D}" destId="{03C96455-5B9C-4B1C-BDB5-6442D62BE381}" srcOrd="0" destOrd="0" presId="urn:microsoft.com/office/officeart/2005/8/layout/hList1"/>
    <dgm:cxn modelId="{04967698-DD65-454D-8023-8ED69E99232D}" srcId="{7E5189A6-A504-458C-89FF-C80A31D33756}" destId="{25B61C84-E763-4457-9D17-126320862689}" srcOrd="2" destOrd="0" parTransId="{BAD6DFA8-EC7C-482D-BEEF-B8887FD8915A}" sibTransId="{488DB8A2-11BA-4313-A6F5-8FE5B606D63E}"/>
    <dgm:cxn modelId="{F1EF9A47-219A-4311-AD9F-5BCE6716615A}" type="presOf" srcId="{E7E292BB-E05E-47A3-9B6E-9651EFE6B2B0}" destId="{D5D89C56-A40E-43EF-8DAE-5161974E8957}" srcOrd="0" destOrd="2" presId="urn:microsoft.com/office/officeart/2005/8/layout/hList1"/>
    <dgm:cxn modelId="{4B5A0DE1-2FAB-46C8-ACF7-D61C585795C4}" type="presOf" srcId="{8F005F53-904F-4F34-83E1-8C57F53B8009}" destId="{201F1BD2-BC6C-4377-B5A2-206EEBA843F6}" srcOrd="0" destOrd="3" presId="urn:microsoft.com/office/officeart/2005/8/layout/hList1"/>
    <dgm:cxn modelId="{7E872AF5-2C93-4A91-8816-E0E742E35A3B}" srcId="{83A35773-63DB-4C9A-9DE3-83153B716452}" destId="{8210AEFC-C1BC-4E6A-B9E4-863275A18D7F}" srcOrd="1" destOrd="0" parTransId="{B3F6F1C4-4391-48A0-BACD-7411B1696DA1}" sibTransId="{F821D275-AA4A-4FAD-B046-FB2FB905E7FF}"/>
    <dgm:cxn modelId="{38CD4B5E-2672-46D4-A804-322F09227668}" srcId="{99CF68A3-1BA6-4DE2-A423-7A69AF023540}" destId="{8F005F53-904F-4F34-83E1-8C57F53B8009}" srcOrd="3" destOrd="0" parTransId="{1A325488-AEB6-4233-950D-9A5D7D3E3383}" sibTransId="{FE7C6645-B8BC-4650-87A4-43F1F7CE99FE}"/>
    <dgm:cxn modelId="{3FA812F1-7D7D-4ADC-999D-72371210B3F3}" type="presOf" srcId="{C2543DDB-0CBE-4DB0-8867-0F9982149F93}" destId="{FE7C928A-C14D-45DF-9890-B627F4116310}" srcOrd="0" destOrd="0" presId="urn:microsoft.com/office/officeart/2005/8/layout/hList1"/>
    <dgm:cxn modelId="{E06E57A6-C008-422C-A4FB-9F0DF7A93FD2}" type="presOf" srcId="{2033BA95-53A6-460D-BAE6-BB4435452ECF}" destId="{53B781FC-B434-4A29-B4E4-5EFCD0A898CF}" srcOrd="0" destOrd="0" presId="urn:microsoft.com/office/officeart/2005/8/layout/hList1"/>
    <dgm:cxn modelId="{0F4527DB-DB48-49C3-997E-2CF9A719BF31}" type="presParOf" srcId="{C0B578C7-3B4A-429D-B79A-0C1BA52D2FDD}" destId="{46D8447C-D346-4598-BBD3-A7BD87D629ED}" srcOrd="0" destOrd="0" presId="urn:microsoft.com/office/officeart/2005/8/layout/hList1"/>
    <dgm:cxn modelId="{BD42E77D-E40D-4760-87D2-53F6937E84BA}" type="presParOf" srcId="{46D8447C-D346-4598-BBD3-A7BD87D629ED}" destId="{B7860689-2726-48D4-BA34-9F347B28580C}" srcOrd="0" destOrd="0" presId="urn:microsoft.com/office/officeart/2005/8/layout/hList1"/>
    <dgm:cxn modelId="{2AD37BA7-9545-4BF3-A1E6-C231DE93DD6D}" type="presParOf" srcId="{46D8447C-D346-4598-BBD3-A7BD87D629ED}" destId="{03C96455-5B9C-4B1C-BDB5-6442D62BE381}" srcOrd="1" destOrd="0" presId="urn:microsoft.com/office/officeart/2005/8/layout/hList1"/>
    <dgm:cxn modelId="{B59CB767-09AD-4133-BA53-D24E00BE4D7F}" type="presParOf" srcId="{C0B578C7-3B4A-429D-B79A-0C1BA52D2FDD}" destId="{808C1919-F3AC-45D9-8805-E8CD0B4B35CA}" srcOrd="1" destOrd="0" presId="urn:microsoft.com/office/officeart/2005/8/layout/hList1"/>
    <dgm:cxn modelId="{44695C07-724A-422E-A0AD-2746DD9A269C}" type="presParOf" srcId="{C0B578C7-3B4A-429D-B79A-0C1BA52D2FDD}" destId="{AF473988-3415-4903-BE02-1513FED73CAF}" srcOrd="2" destOrd="0" presId="urn:microsoft.com/office/officeart/2005/8/layout/hList1"/>
    <dgm:cxn modelId="{873B6DDB-EF43-4959-B942-7496D677DF99}" type="presParOf" srcId="{AF473988-3415-4903-BE02-1513FED73CAF}" destId="{05E8FDC4-316B-4597-AA78-E35700652532}" srcOrd="0" destOrd="0" presId="urn:microsoft.com/office/officeart/2005/8/layout/hList1"/>
    <dgm:cxn modelId="{12185347-D0A1-4D8A-8F4C-BCFACF2FB1EB}" type="presParOf" srcId="{AF473988-3415-4903-BE02-1513FED73CAF}" destId="{201F1BD2-BC6C-4377-B5A2-206EEBA843F6}" srcOrd="1" destOrd="0" presId="urn:microsoft.com/office/officeart/2005/8/layout/hList1"/>
    <dgm:cxn modelId="{F4ED5E88-49A5-4C7C-A97E-A924A99E2313}" type="presParOf" srcId="{C0B578C7-3B4A-429D-B79A-0C1BA52D2FDD}" destId="{24252E1E-B5E0-4616-A01F-3D88265057C1}" srcOrd="3" destOrd="0" presId="urn:microsoft.com/office/officeart/2005/8/layout/hList1"/>
    <dgm:cxn modelId="{5E4542FF-7815-40C8-AF82-8208DE254AE9}" type="presParOf" srcId="{C0B578C7-3B4A-429D-B79A-0C1BA52D2FDD}" destId="{3DCF2F44-FCA6-4A2D-8FFB-8E10C2890056}" srcOrd="4" destOrd="0" presId="urn:microsoft.com/office/officeart/2005/8/layout/hList1"/>
    <dgm:cxn modelId="{5525AC4F-7AE6-4ED7-B8D3-7A31BC1B6CEA}" type="presParOf" srcId="{3DCF2F44-FCA6-4A2D-8FFB-8E10C2890056}" destId="{1FEAC675-201F-4B7F-86B9-8096E0A21C16}" srcOrd="0" destOrd="0" presId="urn:microsoft.com/office/officeart/2005/8/layout/hList1"/>
    <dgm:cxn modelId="{148E5AEB-5390-4930-BA8B-0AE9D262A8BD}" type="presParOf" srcId="{3DCF2F44-FCA6-4A2D-8FFB-8E10C2890056}" destId="{D5D89C56-A40E-43EF-8DAE-5161974E8957}" srcOrd="1" destOrd="0" presId="urn:microsoft.com/office/officeart/2005/8/layout/hList1"/>
    <dgm:cxn modelId="{B9D44611-3715-40D7-A74E-B69587968014}" type="presParOf" srcId="{C0B578C7-3B4A-429D-B79A-0C1BA52D2FDD}" destId="{0D9E6EC2-95B9-4325-9C59-197BA4CF730C}" srcOrd="5" destOrd="0" presId="urn:microsoft.com/office/officeart/2005/8/layout/hList1"/>
    <dgm:cxn modelId="{AAE0936A-7BF7-47E0-86F9-1719CABD683F}" type="presParOf" srcId="{C0B578C7-3B4A-429D-B79A-0C1BA52D2FDD}" destId="{3B5A26F2-6F96-4B3A-853A-5240B5C58609}" srcOrd="6" destOrd="0" presId="urn:microsoft.com/office/officeart/2005/8/layout/hList1"/>
    <dgm:cxn modelId="{C2DBE950-DF0D-40DA-BCF6-F9D183FEEB6E}" type="presParOf" srcId="{3B5A26F2-6F96-4B3A-853A-5240B5C58609}" destId="{F4D94F4D-47A8-41C5-9CE4-28B2A51B4FD7}" srcOrd="0" destOrd="0" presId="urn:microsoft.com/office/officeart/2005/8/layout/hList1"/>
    <dgm:cxn modelId="{7DB7F026-977A-4D36-B79F-617EF0D89213}" type="presParOf" srcId="{3B5A26F2-6F96-4B3A-853A-5240B5C58609}" destId="{0EB91B0C-5F77-4061-86A4-AB70DACC120A}" srcOrd="1" destOrd="0" presId="urn:microsoft.com/office/officeart/2005/8/layout/hList1"/>
    <dgm:cxn modelId="{2EE47FE6-E58A-4915-A814-2E76797CED6E}" type="presParOf" srcId="{C0B578C7-3B4A-429D-B79A-0C1BA52D2FDD}" destId="{9F502DB4-3D12-4794-BB85-D6BEC95E2CDC}" srcOrd="7" destOrd="0" presId="urn:microsoft.com/office/officeart/2005/8/layout/hList1"/>
    <dgm:cxn modelId="{606DEC13-560C-448E-B228-E2815804AFC8}" type="presParOf" srcId="{C0B578C7-3B4A-429D-B79A-0C1BA52D2FDD}" destId="{1DE7BE9C-E624-4527-A63A-E1B81BAF769A}" srcOrd="8" destOrd="0" presId="urn:microsoft.com/office/officeart/2005/8/layout/hList1"/>
    <dgm:cxn modelId="{F004B72D-B20D-4862-9243-205002DA1254}" type="presParOf" srcId="{1DE7BE9C-E624-4527-A63A-E1B81BAF769A}" destId="{FE7C928A-C14D-45DF-9890-B627F4116310}" srcOrd="0" destOrd="0" presId="urn:microsoft.com/office/officeart/2005/8/layout/hList1"/>
    <dgm:cxn modelId="{FAFCBA7D-6B86-4A72-85E6-66356A7B8638}" type="presParOf" srcId="{1DE7BE9C-E624-4527-A63A-E1B81BAF769A}" destId="{90BDC54B-6E26-4CD6-A7FF-F63C1BD69CF5}" srcOrd="1" destOrd="0" presId="urn:microsoft.com/office/officeart/2005/8/layout/hList1"/>
    <dgm:cxn modelId="{C16AC127-64F8-4FE6-8A5B-BE8D3441CD4E}" type="presParOf" srcId="{C0B578C7-3B4A-429D-B79A-0C1BA52D2FDD}" destId="{148181FE-5D9F-459E-8B67-2A72AAAA53BA}" srcOrd="9" destOrd="0" presId="urn:microsoft.com/office/officeart/2005/8/layout/hList1"/>
    <dgm:cxn modelId="{93890BEC-D532-48A4-AA55-6A56D98CC636}" type="presParOf" srcId="{C0B578C7-3B4A-429D-B79A-0C1BA52D2FDD}" destId="{EF525BE2-B649-4CE0-BBB3-29F7CE453E5B}" srcOrd="10" destOrd="0" presId="urn:microsoft.com/office/officeart/2005/8/layout/hList1"/>
    <dgm:cxn modelId="{2A894047-E9A3-4621-89D4-A8967A5F9C85}" type="presParOf" srcId="{EF525BE2-B649-4CE0-BBB3-29F7CE453E5B}" destId="{D7C9C3BA-0521-4B83-A528-89D27066F8B3}" srcOrd="0" destOrd="0" presId="urn:microsoft.com/office/officeart/2005/8/layout/hList1"/>
    <dgm:cxn modelId="{B83663CB-F204-481C-A40C-416717D52C7F}" type="presParOf" srcId="{EF525BE2-B649-4CE0-BBB3-29F7CE453E5B}" destId="{5CB0892C-56DF-498E-ADCF-4371A741BD3F}" srcOrd="1" destOrd="0" presId="urn:microsoft.com/office/officeart/2005/8/layout/hList1"/>
    <dgm:cxn modelId="{7E237768-DC9E-419D-924C-40E366F290F5}" type="presParOf" srcId="{C0B578C7-3B4A-429D-B79A-0C1BA52D2FDD}" destId="{B991F223-D7C1-4E8C-8F30-F23E26403C5C}" srcOrd="11" destOrd="0" presId="urn:microsoft.com/office/officeart/2005/8/layout/hList1"/>
    <dgm:cxn modelId="{1BF7E731-1664-48FE-9648-3D1D070355B1}" type="presParOf" srcId="{C0B578C7-3B4A-429D-B79A-0C1BA52D2FDD}" destId="{99188391-F937-41F2-BEBF-C1927A526938}" srcOrd="12" destOrd="0" presId="urn:microsoft.com/office/officeart/2005/8/layout/hList1"/>
    <dgm:cxn modelId="{917DB119-1572-416F-AECD-C797F400B1E6}" type="presParOf" srcId="{99188391-F937-41F2-BEBF-C1927A526938}" destId="{53B781FC-B434-4A29-B4E4-5EFCD0A898CF}" srcOrd="0" destOrd="0" presId="urn:microsoft.com/office/officeart/2005/8/layout/hList1"/>
    <dgm:cxn modelId="{86E3BBF3-69BD-4582-9837-68507B8C3335}" type="presParOf" srcId="{99188391-F937-41F2-BEBF-C1927A526938}" destId="{AE271B43-391B-4A11-9194-2B6A35BD5A5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242E75-86F6-4288-BAA6-69399BED0BD9}">
      <dsp:nvSpPr>
        <dsp:cNvPr id="0" name=""/>
        <dsp:cNvSpPr/>
      </dsp:nvSpPr>
      <dsp:spPr>
        <a:xfrm>
          <a:off x="4081122" y="2659005"/>
          <a:ext cx="1915007" cy="310630"/>
        </a:xfrm>
        <a:custGeom>
          <a:avLst/>
          <a:gdLst/>
          <a:ahLst/>
          <a:cxnLst/>
          <a:rect l="0" t="0" r="0" b="0"/>
          <a:pathLst>
            <a:path>
              <a:moveTo>
                <a:pt x="0" y="0"/>
              </a:moveTo>
              <a:lnTo>
                <a:pt x="0" y="211685"/>
              </a:lnTo>
              <a:lnTo>
                <a:pt x="1915007" y="211685"/>
              </a:lnTo>
              <a:lnTo>
                <a:pt x="1915007" y="3106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31A17-27A4-4C51-B215-57F3DF1D6CE7}">
      <dsp:nvSpPr>
        <dsp:cNvPr id="0" name=""/>
        <dsp:cNvSpPr/>
      </dsp:nvSpPr>
      <dsp:spPr>
        <a:xfrm>
          <a:off x="3945291" y="3647859"/>
          <a:ext cx="144018" cy="313704"/>
        </a:xfrm>
        <a:custGeom>
          <a:avLst/>
          <a:gdLst/>
          <a:ahLst/>
          <a:cxnLst/>
          <a:rect l="0" t="0" r="0" b="0"/>
          <a:pathLst>
            <a:path>
              <a:moveTo>
                <a:pt x="0" y="0"/>
              </a:moveTo>
              <a:lnTo>
                <a:pt x="0" y="214759"/>
              </a:lnTo>
              <a:lnTo>
                <a:pt x="144018" y="214759"/>
              </a:lnTo>
              <a:lnTo>
                <a:pt x="144018" y="31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0EC3A-A2C0-46FF-A62C-B8E4446B240C}">
      <dsp:nvSpPr>
        <dsp:cNvPr id="0" name=""/>
        <dsp:cNvSpPr/>
      </dsp:nvSpPr>
      <dsp:spPr>
        <a:xfrm>
          <a:off x="3945291" y="2659005"/>
          <a:ext cx="135831" cy="310630"/>
        </a:xfrm>
        <a:custGeom>
          <a:avLst/>
          <a:gdLst/>
          <a:ahLst/>
          <a:cxnLst/>
          <a:rect l="0" t="0" r="0" b="0"/>
          <a:pathLst>
            <a:path>
              <a:moveTo>
                <a:pt x="135831" y="0"/>
              </a:moveTo>
              <a:lnTo>
                <a:pt x="135831" y="211685"/>
              </a:lnTo>
              <a:lnTo>
                <a:pt x="0" y="211685"/>
              </a:lnTo>
              <a:lnTo>
                <a:pt x="0" y="3106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E265A-E783-4E40-A9DD-7188A5622A2C}">
      <dsp:nvSpPr>
        <dsp:cNvPr id="0" name=""/>
        <dsp:cNvSpPr/>
      </dsp:nvSpPr>
      <dsp:spPr>
        <a:xfrm>
          <a:off x="2030284" y="2659005"/>
          <a:ext cx="2050838" cy="310630"/>
        </a:xfrm>
        <a:custGeom>
          <a:avLst/>
          <a:gdLst/>
          <a:ahLst/>
          <a:cxnLst/>
          <a:rect l="0" t="0" r="0" b="0"/>
          <a:pathLst>
            <a:path>
              <a:moveTo>
                <a:pt x="2050838" y="0"/>
              </a:moveTo>
              <a:lnTo>
                <a:pt x="2050838" y="211685"/>
              </a:lnTo>
              <a:lnTo>
                <a:pt x="0" y="211685"/>
              </a:lnTo>
              <a:lnTo>
                <a:pt x="0" y="3106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D0318-42E2-4EC0-B121-25FF05877EF0}">
      <dsp:nvSpPr>
        <dsp:cNvPr id="0" name=""/>
        <dsp:cNvSpPr/>
      </dsp:nvSpPr>
      <dsp:spPr>
        <a:xfrm>
          <a:off x="4035402" y="1670151"/>
          <a:ext cx="91440" cy="310630"/>
        </a:xfrm>
        <a:custGeom>
          <a:avLst/>
          <a:gdLst/>
          <a:ahLst/>
          <a:cxnLst/>
          <a:rect l="0" t="0" r="0" b="0"/>
          <a:pathLst>
            <a:path>
              <a:moveTo>
                <a:pt x="45720" y="0"/>
              </a:moveTo>
              <a:lnTo>
                <a:pt x="45720" y="3106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55746-6666-498B-BD8B-1189E08E7B15}">
      <dsp:nvSpPr>
        <dsp:cNvPr id="0" name=""/>
        <dsp:cNvSpPr/>
      </dsp:nvSpPr>
      <dsp:spPr>
        <a:xfrm>
          <a:off x="4035402" y="681298"/>
          <a:ext cx="91440" cy="310630"/>
        </a:xfrm>
        <a:custGeom>
          <a:avLst/>
          <a:gdLst/>
          <a:ahLst/>
          <a:cxnLst/>
          <a:rect l="0" t="0" r="0" b="0"/>
          <a:pathLst>
            <a:path>
              <a:moveTo>
                <a:pt x="45720" y="0"/>
              </a:moveTo>
              <a:lnTo>
                <a:pt x="45720" y="310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A94E4-EC1A-447A-BA4D-2BA102A9072E}">
      <dsp:nvSpPr>
        <dsp:cNvPr id="0" name=""/>
        <dsp:cNvSpPr/>
      </dsp:nvSpPr>
      <dsp:spPr>
        <a:xfrm>
          <a:off x="2257587" y="3074"/>
          <a:ext cx="3647070"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BC001-A253-4D62-BE30-0DA6474D2C0B}">
      <dsp:nvSpPr>
        <dsp:cNvPr id="0" name=""/>
        <dsp:cNvSpPr/>
      </dsp:nvSpPr>
      <dsp:spPr>
        <a:xfrm>
          <a:off x="2376261" y="115814"/>
          <a:ext cx="3647070"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i.e. *</a:t>
          </a:r>
          <a:r>
            <a:rPr lang="fr-FR" sz="1600" i="1" kern="1200" dirty="0" err="1" smtClean="0"/>
            <a:t>mei</a:t>
          </a:r>
          <a:r>
            <a:rPr lang="fr-FR" sz="1600" i="1" kern="1200" dirty="0" smtClean="0"/>
            <a:t>/*</a:t>
          </a:r>
          <a:r>
            <a:rPr lang="fr-FR" sz="1600" i="1" kern="1200" dirty="0" err="1" smtClean="0"/>
            <a:t>mün</a:t>
          </a:r>
          <a:r>
            <a:rPr lang="fr-FR" sz="1600" i="1" kern="1200" dirty="0" smtClean="0"/>
            <a:t>,   </a:t>
          </a:r>
        </a:p>
        <a:p>
          <a:pPr lvl="0" algn="ctr" defTabSz="711200">
            <a:lnSpc>
              <a:spcPct val="90000"/>
            </a:lnSpc>
            <a:spcBef>
              <a:spcPct val="0"/>
            </a:spcBef>
            <a:spcAft>
              <a:spcPct val="35000"/>
            </a:spcAft>
          </a:pPr>
          <a:r>
            <a:rPr lang="fr-FR" sz="1600" i="1" kern="1200" dirty="0" smtClean="0"/>
            <a:t>« déplacer, changer »</a:t>
          </a:r>
          <a:endParaRPr lang="fr-FR" sz="1600" i="1" kern="1200" dirty="0"/>
        </a:p>
      </dsp:txBody>
      <dsp:txXfrm>
        <a:off x="2376261" y="115814"/>
        <a:ext cx="3647070" cy="678223"/>
      </dsp:txXfrm>
    </dsp:sp>
    <dsp:sp modelId="{E0DB863B-44F2-469F-9E09-66AE834A8E7C}">
      <dsp:nvSpPr>
        <dsp:cNvPr id="0" name=""/>
        <dsp:cNvSpPr/>
      </dsp:nvSpPr>
      <dsp:spPr>
        <a:xfrm>
          <a:off x="2329596" y="991928"/>
          <a:ext cx="3503052"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05FCA-97D2-4A44-83CB-70EF545AE57C}">
      <dsp:nvSpPr>
        <dsp:cNvPr id="0" name=""/>
        <dsp:cNvSpPr/>
      </dsp:nvSpPr>
      <dsp:spPr>
        <a:xfrm>
          <a:off x="2448271" y="1104668"/>
          <a:ext cx="3503052"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err="1" smtClean="0"/>
            <a:t>munus</a:t>
          </a:r>
          <a:r>
            <a:rPr lang="fr-FR" sz="1600" b="1" i="1" kern="1200" dirty="0" smtClean="0"/>
            <a:t>,</a:t>
          </a:r>
          <a:r>
            <a:rPr lang="fr-FR" sz="1600" i="0" kern="1200" dirty="0" smtClean="0"/>
            <a:t>  « offrande, cadeau, charge »</a:t>
          </a:r>
          <a:endParaRPr lang="fr-FR" sz="1600" i="1" kern="1200" dirty="0"/>
        </a:p>
      </dsp:txBody>
      <dsp:txXfrm>
        <a:off x="2448271" y="1104668"/>
        <a:ext cx="3503052" cy="678223"/>
      </dsp:txXfrm>
    </dsp:sp>
    <dsp:sp modelId="{78B779F5-68F4-4AC2-A99D-CB65013C2FE9}">
      <dsp:nvSpPr>
        <dsp:cNvPr id="0" name=""/>
        <dsp:cNvSpPr/>
      </dsp:nvSpPr>
      <dsp:spPr>
        <a:xfrm>
          <a:off x="2401605" y="1980781"/>
          <a:ext cx="3359033"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7491C-D252-4C99-8998-97C37C0E3AA2}">
      <dsp:nvSpPr>
        <dsp:cNvPr id="0" name=""/>
        <dsp:cNvSpPr/>
      </dsp:nvSpPr>
      <dsp:spPr>
        <a:xfrm>
          <a:off x="2520280" y="2093522"/>
          <a:ext cx="3359033"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err="1" smtClean="0"/>
            <a:t>com</a:t>
          </a:r>
          <a:r>
            <a:rPr lang="fr-FR" sz="1600" b="1" i="1" kern="1200" dirty="0" smtClean="0"/>
            <a:t>-munis, </a:t>
          </a:r>
          <a:r>
            <a:rPr lang="fr-FR" sz="1600" i="0" kern="1200" dirty="0" smtClean="0"/>
            <a:t>« partagé, ouvert, commun, ordinaire, médiocre»</a:t>
          </a:r>
          <a:r>
            <a:rPr lang="fr-FR" sz="1600" i="1" kern="1200" dirty="0" smtClean="0"/>
            <a:t> </a:t>
          </a:r>
          <a:endParaRPr lang="fr-FR" sz="1600" kern="1200" dirty="0"/>
        </a:p>
      </dsp:txBody>
      <dsp:txXfrm>
        <a:off x="2520280" y="2093522"/>
        <a:ext cx="3359033" cy="678223"/>
      </dsp:txXfrm>
    </dsp:sp>
    <dsp:sp modelId="{460EAB2B-8967-49EA-B99B-F75EF2BD67A6}">
      <dsp:nvSpPr>
        <dsp:cNvPr id="0" name=""/>
        <dsp:cNvSpPr/>
      </dsp:nvSpPr>
      <dsp:spPr>
        <a:xfrm>
          <a:off x="1080119" y="2969635"/>
          <a:ext cx="1900329"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A370B-8906-41FF-8A93-A4555CCF1B67}">
      <dsp:nvSpPr>
        <dsp:cNvPr id="0" name=""/>
        <dsp:cNvSpPr/>
      </dsp:nvSpPr>
      <dsp:spPr>
        <a:xfrm>
          <a:off x="1198793" y="3082376"/>
          <a:ext cx="1900329"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err="1" smtClean="0"/>
            <a:t>Communio</a:t>
          </a:r>
          <a:r>
            <a:rPr lang="fr-FR" sz="1600" b="1" i="1" kern="1200" dirty="0" smtClean="0"/>
            <a:t>, </a:t>
          </a:r>
          <a:r>
            <a:rPr lang="fr-FR" sz="1600" b="1" i="0" kern="1200" dirty="0" smtClean="0"/>
            <a:t>« communauté »</a:t>
          </a:r>
          <a:endParaRPr lang="fr-FR" sz="1600" b="1" i="1" kern="1200" dirty="0"/>
        </a:p>
      </dsp:txBody>
      <dsp:txXfrm>
        <a:off x="1198793" y="3082376"/>
        <a:ext cx="1900329" cy="678223"/>
      </dsp:txXfrm>
    </dsp:sp>
    <dsp:sp modelId="{D49742ED-51CB-4EC2-8756-F57AA74CA277}">
      <dsp:nvSpPr>
        <dsp:cNvPr id="0" name=""/>
        <dsp:cNvSpPr/>
      </dsp:nvSpPr>
      <dsp:spPr>
        <a:xfrm>
          <a:off x="3217797" y="2969635"/>
          <a:ext cx="1454987"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D19A6-4438-4DD6-8549-27AAFB970170}">
      <dsp:nvSpPr>
        <dsp:cNvPr id="0" name=""/>
        <dsp:cNvSpPr/>
      </dsp:nvSpPr>
      <dsp:spPr>
        <a:xfrm>
          <a:off x="3336471" y="3082376"/>
          <a:ext cx="1454987"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smtClean="0"/>
            <a:t>Commune(m),</a:t>
          </a:r>
          <a:r>
            <a:rPr lang="fr-FR" sz="1600" i="0" kern="1200" dirty="0" smtClean="0"/>
            <a:t> </a:t>
          </a:r>
        </a:p>
        <a:p>
          <a:pPr lvl="0" algn="ctr" defTabSz="711200">
            <a:lnSpc>
              <a:spcPct val="90000"/>
            </a:lnSpc>
            <a:spcBef>
              <a:spcPct val="0"/>
            </a:spcBef>
            <a:spcAft>
              <a:spcPct val="35000"/>
            </a:spcAft>
          </a:pPr>
          <a:r>
            <a:rPr lang="fr-FR" sz="1600" b="1" i="0" kern="1200" dirty="0" smtClean="0"/>
            <a:t>« commun »</a:t>
          </a:r>
          <a:endParaRPr lang="fr-FR" sz="1600" b="1" i="1" kern="1200" dirty="0"/>
        </a:p>
      </dsp:txBody>
      <dsp:txXfrm>
        <a:off x="3336471" y="3082376"/>
        <a:ext cx="1454987" cy="678223"/>
      </dsp:txXfrm>
    </dsp:sp>
    <dsp:sp modelId="{1C04DF09-9C03-4601-A3DA-C3D56434CAA7}">
      <dsp:nvSpPr>
        <dsp:cNvPr id="0" name=""/>
        <dsp:cNvSpPr/>
      </dsp:nvSpPr>
      <dsp:spPr>
        <a:xfrm>
          <a:off x="3184724" y="3961563"/>
          <a:ext cx="1809169"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9F222-E870-4A4E-869C-08D51FFD1959}">
      <dsp:nvSpPr>
        <dsp:cNvPr id="0" name=""/>
        <dsp:cNvSpPr/>
      </dsp:nvSpPr>
      <dsp:spPr>
        <a:xfrm>
          <a:off x="3303399" y="4074304"/>
          <a:ext cx="1809169"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smtClean="0"/>
            <a:t>Communia</a:t>
          </a:r>
        </a:p>
        <a:p>
          <a:pPr lvl="0" algn="ctr" defTabSz="711200">
            <a:lnSpc>
              <a:spcPct val="90000"/>
            </a:lnSpc>
            <a:spcBef>
              <a:spcPct val="0"/>
            </a:spcBef>
            <a:spcAft>
              <a:spcPct val="35000"/>
            </a:spcAft>
          </a:pPr>
          <a:r>
            <a:rPr lang="fr-FR" sz="1600" b="1" i="1" kern="1200" dirty="0" smtClean="0"/>
            <a:t>« </a:t>
          </a:r>
          <a:r>
            <a:rPr lang="fr-FR" sz="1600" b="1" i="1" kern="1200" dirty="0" err="1" smtClean="0"/>
            <a:t>commu</a:t>
          </a:r>
          <a:r>
            <a:rPr lang="fr-FR" sz="1600" b="1" i="1" kern="1200" dirty="0" smtClean="0"/>
            <a:t>(g)ne</a:t>
          </a:r>
          <a:endParaRPr lang="fr-FR" sz="1600" b="1" i="1" kern="1200" dirty="0"/>
        </a:p>
      </dsp:txBody>
      <dsp:txXfrm>
        <a:off x="3303399" y="4074304"/>
        <a:ext cx="1809169" cy="678223"/>
      </dsp:txXfrm>
    </dsp:sp>
    <dsp:sp modelId="{2257F49C-3DF8-4ABF-9E72-C3CC0477B7DE}">
      <dsp:nvSpPr>
        <dsp:cNvPr id="0" name=""/>
        <dsp:cNvSpPr/>
      </dsp:nvSpPr>
      <dsp:spPr>
        <a:xfrm>
          <a:off x="4910133" y="2969635"/>
          <a:ext cx="2171992" cy="678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4EE25-8162-413B-8ED1-5B86E18FC5A5}">
      <dsp:nvSpPr>
        <dsp:cNvPr id="0" name=""/>
        <dsp:cNvSpPr/>
      </dsp:nvSpPr>
      <dsp:spPr>
        <a:xfrm>
          <a:off x="5028807" y="3082376"/>
          <a:ext cx="2171992" cy="678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err="1" smtClean="0"/>
            <a:t>Communicare</a:t>
          </a:r>
          <a:r>
            <a:rPr lang="fr-FR" sz="1600" b="1" kern="1200" dirty="0" smtClean="0"/>
            <a:t>, </a:t>
          </a:r>
          <a:r>
            <a:rPr lang="fr-FR" sz="1600" b="1" i="0" kern="1200" dirty="0" smtClean="0"/>
            <a:t>« être en relation avec »</a:t>
          </a:r>
          <a:endParaRPr lang="fr-FR" sz="1600" b="1" i="0" kern="1200" dirty="0"/>
        </a:p>
      </dsp:txBody>
      <dsp:txXfrm>
        <a:off x="5028807" y="3082376"/>
        <a:ext cx="2171992" cy="6782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91A5A-889E-490C-A47E-A24103E2FF47}" type="datetimeFigureOut">
              <a:rPr lang="fr-FR" smtClean="0"/>
              <a:pPr/>
              <a:t>21/01/2017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C550F1-5419-4D09-803D-4F88CD8DA4C7}" type="slidenum">
              <a:rPr lang="fr-FR" smtClean="0"/>
              <a:pPr/>
              <a:t>‹N°›</a:t>
            </a:fld>
            <a:endParaRPr lang="fr-FR"/>
          </a:p>
        </p:txBody>
      </p:sp>
    </p:spTree>
    <p:extLst>
      <p:ext uri="{BB962C8B-B14F-4D97-AF65-F5344CB8AC3E}">
        <p14:creationId xmlns="" xmlns:p14="http://schemas.microsoft.com/office/powerpoint/2010/main" val="38340130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06F83-0BB5-4831-9C15-D980AF649484}" type="datetimeFigureOut">
              <a:rPr lang="fr-FR" smtClean="0"/>
              <a:pPr/>
              <a:t>21/01/2017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FB1D6-CDA3-45C5-83F0-68AB53E4E79F}" type="slidenum">
              <a:rPr lang="fr-FR" smtClean="0"/>
              <a:pPr/>
              <a:t>‹N°›</a:t>
            </a:fld>
            <a:endParaRPr lang="fr-FR"/>
          </a:p>
        </p:txBody>
      </p:sp>
    </p:spTree>
    <p:extLst>
      <p:ext uri="{BB962C8B-B14F-4D97-AF65-F5344CB8AC3E}">
        <p14:creationId xmlns="" xmlns:p14="http://schemas.microsoft.com/office/powerpoint/2010/main" val="304251845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gallica.bnf.fr/ark:/12148/bpt6k62483254/f10.image.r=%22bien%20commun%22"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gallica.bnf.fr/ark:/12148/bpt6k62483254/f12.image.r=%22bien%20commun%22"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fr/Roger-Nifle/e/B004N1UJUI/ref=dp_byline_cont_book_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25000" lnSpcReduction="20000"/>
          </a:bodyPr>
          <a:lstStyle/>
          <a:p>
            <a:pPr>
              <a:buFontTx/>
              <a:buChar char="-"/>
            </a:pPr>
            <a:r>
              <a:rPr lang="fr-FR" sz="4800" baseline="0" dirty="0" smtClean="0"/>
              <a:t> Sous le titre </a:t>
            </a:r>
            <a:r>
              <a:rPr lang="fr-FR" sz="4800" dirty="0" smtClean="0"/>
              <a:t>rappelant</a:t>
            </a:r>
            <a:r>
              <a:rPr lang="fr-FR" sz="4800" baseline="0" dirty="0" smtClean="0"/>
              <a:t> un poème français ancien </a:t>
            </a:r>
            <a:r>
              <a:rPr lang="fr-FR" sz="4800" u="sng" baseline="0" dirty="0" smtClean="0"/>
              <a:t>(« Que sont mes amis devenus? </a:t>
            </a:r>
            <a:r>
              <a:rPr lang="fr-FR" sz="4800" baseline="0" dirty="0" smtClean="0"/>
              <a:t>), cette présentation</a:t>
            </a:r>
            <a:r>
              <a:rPr lang="fr-FR" sz="4800" dirty="0" smtClean="0"/>
              <a:t> propose d’examiner dans la durée</a:t>
            </a:r>
            <a:r>
              <a:rPr lang="fr-FR" sz="4800" baseline="0" dirty="0" smtClean="0"/>
              <a:t> </a:t>
            </a:r>
            <a:r>
              <a:rPr lang="fr-FR" sz="4800" dirty="0" smtClean="0"/>
              <a:t> les usages sociaux du mot </a:t>
            </a:r>
            <a:r>
              <a:rPr lang="fr-FR" sz="4800" i="1" dirty="0" smtClean="0"/>
              <a:t>commun, </a:t>
            </a:r>
            <a:r>
              <a:rPr lang="fr-FR" sz="4800" dirty="0" smtClean="0"/>
              <a:t>de ses dérivés, et des expressions lexicalisées </a:t>
            </a:r>
            <a:r>
              <a:rPr lang="fr-FR" sz="4800" i="1" dirty="0" smtClean="0"/>
              <a:t>bien commun, biens communs,</a:t>
            </a:r>
            <a:r>
              <a:rPr lang="fr-FR" sz="4800" dirty="0" smtClean="0"/>
              <a:t> attestés</a:t>
            </a:r>
            <a:r>
              <a:rPr lang="fr-FR" sz="4800" baseline="0" dirty="0" smtClean="0"/>
              <a:t> depuis longtemps dans </a:t>
            </a:r>
            <a:r>
              <a:rPr lang="fr-FR" sz="4800" dirty="0" smtClean="0"/>
              <a:t>des données lexicographiques et</a:t>
            </a:r>
            <a:r>
              <a:rPr lang="fr-FR" sz="4800" baseline="0" dirty="0" smtClean="0"/>
              <a:t>  devenus </a:t>
            </a:r>
            <a:r>
              <a:rPr lang="fr-FR" sz="4800" dirty="0" smtClean="0"/>
              <a:t>récurrents dans les discours actuels politiques, économiques, sociologiques, juridiques, éthiques, informatiques. </a:t>
            </a:r>
            <a:endParaRPr lang="fr-FR" sz="4800" i="0" baseline="0" dirty="0" smtClean="0"/>
          </a:p>
          <a:p>
            <a:endParaRPr lang="fr-FR" sz="4800" i="0" baseline="0" dirty="0" smtClean="0"/>
          </a:p>
          <a:p>
            <a:pPr>
              <a:buFontTx/>
              <a:buChar char="-"/>
            </a:pPr>
            <a:r>
              <a:rPr lang="fr-FR" sz="4800" baseline="0" dirty="0" smtClean="0"/>
              <a:t> </a:t>
            </a:r>
            <a:r>
              <a:rPr lang="fr-FR" sz="4800" dirty="0" smtClean="0"/>
              <a:t>La</a:t>
            </a:r>
            <a:r>
              <a:rPr lang="fr-FR" sz="4800" baseline="0" dirty="0" smtClean="0"/>
              <a:t> démarche </a:t>
            </a:r>
            <a:r>
              <a:rPr lang="fr-FR" sz="4800" dirty="0" smtClean="0"/>
              <a:t>analyse les tensions et les conflits sémantiques successifs dont les dictionnaires portent les traces, et que les discours </a:t>
            </a:r>
            <a:r>
              <a:rPr lang="fr-FR" sz="4800" dirty="0" err="1" smtClean="0"/>
              <a:t>socio-politiques</a:t>
            </a:r>
            <a:r>
              <a:rPr lang="fr-FR" sz="4800" dirty="0" smtClean="0"/>
              <a:t> actuels reformulent en les inscrivant dans les débats idéologiques et politiques actuels. Articulant </a:t>
            </a:r>
            <a:r>
              <a:rPr lang="fr-FR" sz="4800" baseline="0" dirty="0" smtClean="0"/>
              <a:t>p</a:t>
            </a:r>
            <a:r>
              <a:rPr lang="fr-FR" sz="4800" dirty="0" smtClean="0"/>
              <a:t>hilologie numérique et</a:t>
            </a:r>
            <a:r>
              <a:rPr lang="fr-FR" sz="4800" baseline="0" dirty="0" smtClean="0"/>
              <a:t> </a:t>
            </a:r>
            <a:r>
              <a:rPr lang="fr-FR" sz="4800" dirty="0" smtClean="0"/>
              <a:t>analyse des discours </a:t>
            </a:r>
            <a:r>
              <a:rPr lang="fr-FR" sz="4800" dirty="0" err="1" smtClean="0"/>
              <a:t>socio-politiques</a:t>
            </a:r>
            <a:r>
              <a:rPr lang="fr-FR" sz="4800" dirty="0" smtClean="0"/>
              <a:t> e</a:t>
            </a:r>
            <a:r>
              <a:rPr lang="fr-FR" sz="4800" baseline="0" dirty="0" smtClean="0"/>
              <a:t>lle s’apparente à </a:t>
            </a:r>
            <a:r>
              <a:rPr lang="fr-FR" sz="4800" u="sng" baseline="0" dirty="0" smtClean="0"/>
              <a:t>l’étymologie sociale (voir le lien référencé) </a:t>
            </a:r>
            <a:r>
              <a:rPr lang="fr-FR" sz="4800" baseline="0" dirty="0" smtClean="0"/>
              <a:t>pratiquée par Maurice Tournier ou à </a:t>
            </a:r>
            <a:r>
              <a:rPr lang="fr-FR" sz="4800" u="sng" baseline="0" dirty="0" smtClean="0"/>
              <a:t>l’anthropologie lexicale </a:t>
            </a:r>
            <a:r>
              <a:rPr lang="fr-FR" sz="4800" baseline="0" dirty="0" smtClean="0"/>
              <a:t>d’Alain Rey qui, chacune à leur manière, ont proposé d’établir des rapports directs entre les usages discursifs, l’histoire sociale des mots et l’histoire des idées.</a:t>
            </a:r>
            <a:r>
              <a:rPr lang="fr-FR" sz="4800" i="0" baseline="0" dirty="0" smtClean="0"/>
              <a:t> </a:t>
            </a:r>
            <a:r>
              <a:rPr lang="fr-FR" sz="48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4800" baseline="0" dirty="0" smtClean="0"/>
          </a:p>
          <a:p>
            <a:pPr>
              <a:buFontTx/>
              <a:buChar char="-"/>
            </a:pPr>
            <a:r>
              <a:rPr lang="fr-FR" sz="4800" dirty="0" smtClean="0"/>
              <a:t> </a:t>
            </a:r>
            <a:r>
              <a:rPr lang="fr-FR" sz="4800" i="0" baseline="0" dirty="0" smtClean="0"/>
              <a:t> La présentation met en regard</a:t>
            </a:r>
          </a:p>
          <a:p>
            <a:pPr lvl="1">
              <a:buFontTx/>
              <a:buChar char="-"/>
            </a:pPr>
            <a:r>
              <a:rPr lang="fr-FR" sz="4800" i="0" baseline="0" dirty="0" smtClean="0"/>
              <a:t> l’ordre de la langue (</a:t>
            </a:r>
            <a:r>
              <a:rPr lang="fr-FR" sz="4800" baseline="0" dirty="0" smtClean="0"/>
              <a:t>morphologique, morphosyntaxique, sémantique)</a:t>
            </a:r>
            <a:r>
              <a:rPr lang="fr-FR" sz="4800" i="0" baseline="0" dirty="0" smtClean="0"/>
              <a:t> tel qu’il apparaît dans la norme des dictionnaires,</a:t>
            </a:r>
            <a:endParaRPr lang="fr-FR" sz="4800" dirty="0" smtClean="0"/>
          </a:p>
          <a:p>
            <a:pPr lvl="1">
              <a:buFontTx/>
              <a:buChar char="-"/>
            </a:pPr>
            <a:r>
              <a:rPr lang="fr-FR" sz="4800" i="0" baseline="0" dirty="0" smtClean="0"/>
              <a:t> la variété des données discursives, telle qu’elles apparaissent dans les bases de données textuelles et les mémoires numérisées </a:t>
            </a:r>
            <a:r>
              <a:rPr lang="fr-FR" sz="4800" dirty="0" smtClean="0"/>
              <a:t>de masse</a:t>
            </a:r>
            <a:r>
              <a:rPr lang="fr-FR" sz="4800" i="0" baseline="0" dirty="0" smtClean="0"/>
              <a:t>, filtrées par des outils d’interrogation standards </a:t>
            </a:r>
            <a:r>
              <a:rPr lang="fr-FR" sz="4800" dirty="0" smtClean="0"/>
              <a:t>ou</a:t>
            </a:r>
            <a:r>
              <a:rPr lang="fr-FR" sz="4800" i="0" baseline="0" dirty="0" smtClean="0"/>
              <a:t> des traitements numériques quantitatifs et qualitatifs simples.</a:t>
            </a:r>
          </a:p>
          <a:p>
            <a:pPr lvl="1">
              <a:buFontTx/>
              <a:buChar char="-"/>
            </a:pPr>
            <a:r>
              <a:rPr lang="fr-FR" sz="4800" dirty="0" smtClean="0"/>
              <a:t>L’enchaînement des planches, dans le format PowerPoint, sans recherche d’effets particuliers, assorti seulement d’un commentaire écrit,  de références et de liens, propose à la lecture et à la réflexion les matériaux socio-lexicologiques d’un débat crucial dans la période actuelle. </a:t>
            </a:r>
          </a:p>
          <a:p>
            <a:pPr>
              <a:buFontTx/>
              <a:buChar char="-"/>
            </a:pPr>
            <a:endParaRPr lang="fr-FR" sz="4800" dirty="0" smtClean="0"/>
          </a:p>
          <a:p>
            <a:pPr>
              <a:buFontTx/>
              <a:buChar char="-"/>
            </a:pPr>
            <a:endParaRPr lang="fr-FR" sz="2400"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a:t>
            </a:fld>
            <a:endParaRPr lang="fr-FR"/>
          </a:p>
        </p:txBody>
      </p:sp>
      <p:sp>
        <p:nvSpPr>
          <p:cNvPr id="5" name="Espace réservé de la date 4"/>
          <p:cNvSpPr>
            <a:spLocks noGrp="1"/>
          </p:cNvSpPr>
          <p:nvPr>
            <p:ph type="dt" idx="11"/>
          </p:nvPr>
        </p:nvSpPr>
        <p:spPr/>
        <p:txBody>
          <a:bodyPr/>
          <a:lstStyle/>
          <a:p>
            <a:fld id="{BE177A20-B0D8-449A-B978-96B9D2671247}" type="datetime1">
              <a:rPr lang="fr-FR" smtClean="0"/>
              <a:pPr/>
              <a:t>21/01/2017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grandes bases textuelles numérisées permettent d’explorer</a:t>
            </a:r>
            <a:endParaRPr lang="fr-FR" dirty="0"/>
          </a:p>
        </p:txBody>
      </p:sp>
      <p:sp>
        <p:nvSpPr>
          <p:cNvPr id="4" name="Espace réservé de la date 3"/>
          <p:cNvSpPr>
            <a:spLocks noGrp="1"/>
          </p:cNvSpPr>
          <p:nvPr>
            <p:ph type="dt" idx="10"/>
          </p:nvPr>
        </p:nvSpPr>
        <p:spPr/>
        <p:txBody>
          <a:bodyPr/>
          <a:lstStyle/>
          <a:p>
            <a:fld id="{9B468A26-FF20-47ED-B595-74B16E75311A}"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NB. </a:t>
            </a:r>
            <a:r>
              <a:rPr lang="fr-FR" sz="1200" dirty="0" err="1" smtClean="0"/>
              <a:t>Garett</a:t>
            </a:r>
            <a:r>
              <a:rPr lang="fr-FR" sz="1200" dirty="0" smtClean="0"/>
              <a:t> </a:t>
            </a:r>
            <a:r>
              <a:rPr lang="fr-FR" sz="1200" dirty="0" err="1" smtClean="0"/>
              <a:t>Hardin</a:t>
            </a:r>
            <a:r>
              <a:rPr lang="fr-FR" sz="1200" dirty="0" smtClean="0"/>
              <a:t> en 1968 (« The </a:t>
            </a:r>
            <a:r>
              <a:rPr lang="fr-FR" sz="1200" dirty="0" err="1" smtClean="0"/>
              <a:t>Tragedy</a:t>
            </a:r>
            <a:r>
              <a:rPr lang="fr-FR" sz="1200" dirty="0" smtClean="0"/>
              <a:t> of Commons », </a:t>
            </a:r>
            <a:r>
              <a:rPr lang="fr-FR" sz="1200" i="1" dirty="0" smtClean="0"/>
              <a:t>Science</a:t>
            </a:r>
            <a:r>
              <a:rPr lang="fr-FR" sz="1200" dirty="0" smtClean="0"/>
              <a:t> 162 : 1243-1248)</a:t>
            </a:r>
          </a:p>
          <a:p>
            <a:endParaRPr lang="fr-FR" sz="120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2000" dirty="0" smtClean="0"/>
              <a:t> Le,</a:t>
            </a:r>
            <a:r>
              <a:rPr lang="fr-FR" sz="2000" i="1" dirty="0" smtClean="0"/>
              <a:t> bien commu</a:t>
            </a:r>
            <a:r>
              <a:rPr lang="fr-FR" sz="2000" dirty="0" smtClean="0"/>
              <a:t>n souvent avec une majuscule,</a:t>
            </a:r>
            <a:r>
              <a:rPr lang="fr-FR" sz="2000" baseline="0" dirty="0" smtClean="0"/>
              <a:t> </a:t>
            </a:r>
            <a:r>
              <a:rPr lang="fr-FR" sz="2000" i="1" baseline="0" dirty="0" smtClean="0"/>
              <a:t>le Bien commun</a:t>
            </a:r>
            <a:r>
              <a:rPr lang="fr-FR" sz="2000" baseline="0" dirty="0" smtClean="0"/>
              <a:t>, sans pluriel, est une expression définie, avec l’article défini à valeur unique, désignant une notion abstraite ( comme le Mal, le Beau, le Juste le  Destin, ) partagée par la communauté humaine</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sz="200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2000" dirty="0" smtClean="0"/>
              <a:t> </a:t>
            </a:r>
            <a:r>
              <a:rPr lang="fr-FR" sz="2000" i="1" dirty="0" smtClean="0">
                <a:solidFill>
                  <a:srgbClr val="C00000"/>
                </a:solidFill>
              </a:rPr>
              <a:t>Un ou des, les biens communs</a:t>
            </a:r>
            <a:r>
              <a:rPr lang="fr-FR" sz="2000" dirty="0" smtClean="0"/>
              <a:t>, singulier et pluriel, désigne des ressources  concrètes disponibles sans exclusives, en libre accès, naturelles, ( air, eau,  le soleil, l’espace,  la lumière, la nuit, le vent, le froid, le chaud ) ou  humaines,  ( les langues,  l’écriture, </a:t>
            </a:r>
            <a:r>
              <a:rPr lang="fr-FR" sz="2000" baseline="0" dirty="0" smtClean="0"/>
              <a:t> les voies de communication ) soumises parfois à des restrictions, voire à des appropriations, parfois illicites.</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sz="2000"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2000" baseline="0" dirty="0" smtClean="0"/>
              <a:t>Définitions apparemment simples mais qui se compliquent quand on examine l’histoire et les multiples points de vue référentiels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2000" baseline="0" dirty="0" smtClean="0"/>
              <a:t>Quelques définitions et caractérisations</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sz="2000" baseline="0" dirty="0" smtClean="0"/>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Les biens communs correspondent à l'ensemble des ressources, matérielles ou non, relevant d'une appropriation, d'un usage et d'une exploitation collectifs. Renvoyant à une gouvernance communautaire, ils correspondent à des objets aussi divers que les rivières, le savoir ou le logiciel libre. ...</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Un </a:t>
            </a:r>
            <a:r>
              <a:rPr lang="fr-FR" sz="1200" i="1" kern="1200" dirty="0" smtClean="0">
                <a:solidFill>
                  <a:schemeClr val="tx1"/>
                </a:solidFill>
                <a:latin typeface="+mn-lt"/>
                <a:ea typeface="+mn-ea"/>
                <a:cs typeface="+mn-cs"/>
              </a:rPr>
              <a:t>bien commun</a:t>
            </a:r>
            <a:r>
              <a:rPr lang="fr-FR" sz="1200" kern="1200" dirty="0" smtClean="0">
                <a:solidFill>
                  <a:schemeClr val="tx1"/>
                </a:solidFill>
                <a:latin typeface="+mn-lt"/>
                <a:ea typeface="+mn-ea"/>
                <a:cs typeface="+mn-cs"/>
              </a:rPr>
              <a:t> n'est pas un bien public. En droit romain, les biens publics (</a:t>
            </a:r>
            <a:r>
              <a:rPr lang="fr-FR" sz="1200" kern="1200" dirty="0" err="1" smtClean="0">
                <a:solidFill>
                  <a:schemeClr val="tx1"/>
                </a:solidFill>
                <a:latin typeface="+mn-lt"/>
                <a:ea typeface="+mn-ea"/>
                <a:cs typeface="+mn-cs"/>
              </a:rPr>
              <a:t>res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publicae</a:t>
            </a:r>
            <a:r>
              <a:rPr lang="fr-FR" sz="1200" kern="1200" dirty="0" smtClean="0">
                <a:solidFill>
                  <a:schemeClr val="tx1"/>
                </a:solidFill>
                <a:latin typeface="+mn-lt"/>
                <a:ea typeface="+mn-ea"/>
                <a:cs typeface="+mn-cs"/>
              </a:rPr>
              <a:t>) appartiennent à l'État.</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Les Romains parlaient de bien public, mais c'est Thomas d'Aquin (XIIIe) qui créa la notion philosophique de </a:t>
            </a:r>
            <a:r>
              <a:rPr lang="fr-FR" sz="1200" i="1" kern="1200" dirty="0" smtClean="0">
                <a:solidFill>
                  <a:schemeClr val="tx1"/>
                </a:solidFill>
                <a:latin typeface="+mn-lt"/>
                <a:ea typeface="+mn-ea"/>
                <a:cs typeface="+mn-cs"/>
              </a:rPr>
              <a:t>bien commun</a:t>
            </a:r>
            <a:r>
              <a:rPr lang="fr-FR" sz="1200" kern="1200" dirty="0" smtClean="0">
                <a:solidFill>
                  <a:schemeClr val="tx1"/>
                </a:solidFill>
                <a:latin typeface="+mn-lt"/>
                <a:ea typeface="+mn-ea"/>
                <a:cs typeface="+mn-cs"/>
              </a:rPr>
              <a:t>, avec un sens religieux </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Le </a:t>
            </a:r>
            <a:r>
              <a:rPr lang="fr-FR" sz="1200" i="1" kern="1200" dirty="0" smtClean="0">
                <a:solidFill>
                  <a:schemeClr val="tx1"/>
                </a:solidFill>
                <a:latin typeface="+mn-lt"/>
                <a:ea typeface="+mn-ea"/>
                <a:cs typeface="+mn-cs"/>
              </a:rPr>
              <a:t>bien commun</a:t>
            </a:r>
            <a:r>
              <a:rPr lang="fr-FR" sz="1200" kern="1200" dirty="0" smtClean="0">
                <a:solidFill>
                  <a:schemeClr val="tx1"/>
                </a:solidFill>
                <a:latin typeface="+mn-lt"/>
                <a:ea typeface="+mn-ea"/>
                <a:cs typeface="+mn-cs"/>
              </a:rPr>
              <a:t> est une notion théologique, philosophique et politique qui désigne l'idée d'un bien partagé par les membres d'une même communauté, ...</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La sécurité publique est un </a:t>
            </a:r>
            <a:r>
              <a:rPr lang="fr-FR" sz="1200" i="1" kern="1200" dirty="0" smtClean="0">
                <a:solidFill>
                  <a:schemeClr val="tx1"/>
                </a:solidFill>
                <a:latin typeface="+mn-lt"/>
                <a:ea typeface="+mn-ea"/>
                <a:cs typeface="+mn-cs"/>
              </a:rPr>
              <a:t>bien commun</a:t>
            </a: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Un bien exclusif est un bien (ou un service) dont on peut empêcher la consommation à un individu ... Un bien qui est rival mais non exclusif est un </a:t>
            </a:r>
            <a:r>
              <a:rPr lang="fr-FR" sz="1200" i="1" kern="1200" dirty="0" smtClean="0">
                <a:solidFill>
                  <a:schemeClr val="tx1"/>
                </a:solidFill>
                <a:latin typeface="+mn-lt"/>
                <a:ea typeface="+mn-ea"/>
                <a:cs typeface="+mn-cs"/>
              </a:rPr>
              <a:t>bien commun</a:t>
            </a:r>
            <a:r>
              <a:rPr lang="fr-FR" sz="1200" kern="1200" dirty="0" smtClean="0">
                <a:solidFill>
                  <a:schemeClr val="tx1"/>
                </a:solidFill>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Le </a:t>
            </a:r>
            <a:r>
              <a:rPr lang="fr-FR" sz="1200" b="1" kern="1200" dirty="0" smtClean="0">
                <a:solidFill>
                  <a:schemeClr val="tx1"/>
                </a:solidFill>
                <a:latin typeface="+mn-lt"/>
                <a:ea typeface="+mn-ea"/>
                <a:cs typeface="+mn-cs"/>
              </a:rPr>
              <a:t>bien commun</a:t>
            </a:r>
            <a:r>
              <a:rPr lang="fr-FR" sz="1200" kern="1200" dirty="0" smtClean="0">
                <a:solidFill>
                  <a:schemeClr val="tx1"/>
                </a:solidFill>
                <a:latin typeface="+mn-lt"/>
                <a:ea typeface="+mn-ea"/>
                <a:cs typeface="+mn-cs"/>
              </a:rPr>
              <a:t>, parfois écrit avec un B majuscule pour marquer sa dimension universelle, est une représentation philosophique du bonheur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La tragédie des </a:t>
            </a:r>
            <a:r>
              <a:rPr lang="fr-FR" sz="1200" b="1" kern="1200" dirty="0" smtClean="0">
                <a:solidFill>
                  <a:schemeClr val="tx1"/>
                </a:solidFill>
                <a:latin typeface="+mn-lt"/>
                <a:ea typeface="+mn-ea"/>
                <a:cs typeface="+mn-cs"/>
              </a:rPr>
              <a:t>biens communs</a:t>
            </a:r>
            <a:r>
              <a:rPr lang="fr-FR" sz="1200" kern="1200" dirty="0" smtClean="0">
                <a:solidFill>
                  <a:schemeClr val="tx1"/>
                </a:solidFill>
                <a:latin typeface="+mn-lt"/>
                <a:ea typeface="+mn-ea"/>
                <a:cs typeface="+mn-cs"/>
              </a:rPr>
              <a:t>. Depuis l'article fondateur de </a:t>
            </a:r>
            <a:r>
              <a:rPr lang="fr-FR" sz="1200" kern="1200" dirty="0" err="1" smtClean="0">
                <a:solidFill>
                  <a:schemeClr val="tx1"/>
                </a:solidFill>
                <a:latin typeface="+mn-lt"/>
                <a:ea typeface="+mn-ea"/>
                <a:cs typeface="+mn-cs"/>
              </a:rPr>
              <a:t>Garett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Hardin</a:t>
            </a:r>
            <a:r>
              <a:rPr lang="fr-FR" sz="1200" kern="1200" dirty="0" smtClean="0">
                <a:solidFill>
                  <a:schemeClr val="tx1"/>
                </a:solidFill>
                <a:latin typeface="+mn-lt"/>
                <a:ea typeface="+mn-ea"/>
                <a:cs typeface="+mn-cs"/>
              </a:rPr>
              <a:t> en 1968 (« The </a:t>
            </a:r>
            <a:r>
              <a:rPr lang="fr-FR" sz="1200" kern="1200" dirty="0" err="1" smtClean="0">
                <a:solidFill>
                  <a:schemeClr val="tx1"/>
                </a:solidFill>
                <a:latin typeface="+mn-lt"/>
                <a:ea typeface="+mn-ea"/>
                <a:cs typeface="+mn-cs"/>
              </a:rPr>
              <a:t>Tragedy</a:t>
            </a:r>
            <a:r>
              <a:rPr lang="fr-FR" sz="1200" kern="1200" dirty="0" smtClean="0">
                <a:solidFill>
                  <a:schemeClr val="tx1"/>
                </a:solidFill>
                <a:latin typeface="+mn-lt"/>
                <a:ea typeface="+mn-ea"/>
                <a:cs typeface="+mn-cs"/>
              </a:rPr>
              <a:t> of Commons », Science 162 : 1243-1248), la notion de  bien commun est l’objet d’un paradoxe ,:</a:t>
            </a:r>
            <a:r>
              <a:rPr lang="fr-FR" sz="1200" kern="1200" baseline="0" dirty="0" smtClean="0">
                <a:solidFill>
                  <a:schemeClr val="tx1"/>
                </a:solidFill>
                <a:latin typeface="+mn-lt"/>
                <a:ea typeface="+mn-ea"/>
                <a:cs typeface="+mn-cs"/>
              </a:rPr>
              <a:t> « Les biens communs ne peuvent que disparaître »; </a:t>
            </a:r>
            <a:r>
              <a:rPr lang="fr-FR" sz="1200" kern="1200" dirty="0" smtClean="0">
                <a:solidFill>
                  <a:schemeClr val="tx1"/>
                </a:solidFill>
                <a:latin typeface="+mn-lt"/>
                <a:ea typeface="+mn-ea"/>
                <a:cs typeface="+mn-cs"/>
              </a:rPr>
              <a:t>comparable  à « tout ce qui est  bon marché est cher »;  on est dans la pensée libérale.</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Mettre en </a:t>
            </a:r>
            <a:r>
              <a:rPr lang="fr-FR" sz="1200" b="1" kern="1200" dirty="0" smtClean="0">
                <a:solidFill>
                  <a:schemeClr val="tx1"/>
                </a:solidFill>
                <a:latin typeface="+mn-lt"/>
                <a:ea typeface="+mn-ea"/>
                <a:cs typeface="+mn-cs"/>
              </a:rPr>
              <a:t>biens communs</a:t>
            </a:r>
            <a:r>
              <a:rPr lang="fr-FR" sz="1200" kern="1200" dirty="0" smtClean="0">
                <a:solidFill>
                  <a:schemeClr val="tx1"/>
                </a:solidFill>
                <a:latin typeface="+mn-lt"/>
                <a:ea typeface="+mn-ea"/>
                <a:cs typeface="+mn-cs"/>
              </a:rPr>
              <a:t>, c'est mettre en partage les fruits, l'élaboration, la gouvernance d'une ressource,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La notion de </a:t>
            </a:r>
            <a:r>
              <a:rPr lang="fr-FR" sz="1200" b="1" kern="1200" dirty="0" smtClean="0">
                <a:solidFill>
                  <a:schemeClr val="tx1"/>
                </a:solidFill>
                <a:latin typeface="+mn-lt"/>
                <a:ea typeface="+mn-ea"/>
                <a:cs typeface="+mn-cs"/>
              </a:rPr>
              <a:t>biens communs</a:t>
            </a:r>
            <a:r>
              <a:rPr lang="fr-FR" sz="1200" kern="1200" dirty="0" smtClean="0">
                <a:solidFill>
                  <a:schemeClr val="tx1"/>
                </a:solidFill>
                <a:latin typeface="+mn-lt"/>
                <a:ea typeface="+mn-ea"/>
                <a:cs typeface="+mn-cs"/>
              </a:rPr>
              <a:t> de la connaissance et de l'information n'est absolument pas nouvelle mais depuis plusieurs années, elle connaît  un développement</a:t>
            </a:r>
            <a:r>
              <a:rPr lang="fr-FR" sz="1200" kern="1200" baseline="0" dirty="0" smtClean="0">
                <a:solidFill>
                  <a:schemeClr val="tx1"/>
                </a:solidFill>
                <a:latin typeface="+mn-lt"/>
                <a:ea typeface="+mn-ea"/>
                <a:cs typeface="+mn-cs"/>
              </a:rPr>
              <a:t> considérable</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La Prospérité par le Partage porte un regard résolument pluridisciplinaire sur la question des </a:t>
            </a:r>
            <a:r>
              <a:rPr lang="fr-FR" sz="1200" b="1" kern="1200" dirty="0" smtClean="0">
                <a:solidFill>
                  <a:schemeClr val="tx1"/>
                </a:solidFill>
                <a:latin typeface="+mn-lt"/>
                <a:ea typeface="+mn-ea"/>
                <a:cs typeface="+mn-cs"/>
              </a:rPr>
              <a:t>Biens Communs</a:t>
            </a:r>
            <a:r>
              <a:rPr lang="fr-FR" sz="1200" kern="1200" dirty="0" smtClean="0">
                <a:solidFill>
                  <a:schemeClr val="tx1"/>
                </a:solidFill>
                <a:latin typeface="+mn-lt"/>
                <a:ea typeface="+mn-ea"/>
                <a:cs typeface="+mn-cs"/>
              </a:rPr>
              <a:t> dont le logiciel libre ...</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Mieux connu depuis l'attribution, en octobre 2009, du prix Nobel d'économie à </a:t>
            </a:r>
            <a:r>
              <a:rPr lang="fr-FR" sz="1200" kern="1200" dirty="0" err="1" smtClean="0">
                <a:solidFill>
                  <a:schemeClr val="tx1"/>
                </a:solidFill>
                <a:latin typeface="+mn-lt"/>
                <a:ea typeface="+mn-ea"/>
                <a:cs typeface="+mn-cs"/>
              </a:rPr>
              <a:t>Elinor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Ostrom</a:t>
            </a:r>
            <a:r>
              <a:rPr lang="fr-FR" sz="1200" kern="1200" dirty="0" smtClean="0">
                <a:solidFill>
                  <a:schemeClr val="tx1"/>
                </a:solidFill>
                <a:latin typeface="+mn-lt"/>
                <a:ea typeface="+mn-ea"/>
                <a:cs typeface="+mn-cs"/>
              </a:rPr>
              <a:t>, le concept de "communs" ou de "</a:t>
            </a:r>
            <a:r>
              <a:rPr lang="fr-FR" sz="1200" b="1" kern="1200" dirty="0" smtClean="0">
                <a:solidFill>
                  <a:schemeClr val="tx1"/>
                </a:solidFill>
                <a:latin typeface="+mn-lt"/>
                <a:ea typeface="+mn-ea"/>
                <a:cs typeface="+mn-cs"/>
              </a:rPr>
              <a:t>biens communs</a:t>
            </a:r>
            <a:r>
              <a:rPr lang="fr-FR" sz="1200" kern="1200" dirty="0" smtClean="0">
                <a:solidFill>
                  <a:schemeClr val="tx1"/>
                </a:solidFill>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-Il ne faut</a:t>
            </a:r>
            <a:r>
              <a:rPr lang="fr-FR" sz="1200" kern="1200" baseline="0" dirty="0" smtClean="0">
                <a:solidFill>
                  <a:schemeClr val="tx1"/>
                </a:solidFill>
                <a:latin typeface="+mn-lt"/>
                <a:ea typeface="+mn-ea"/>
                <a:cs typeface="+mn-cs"/>
              </a:rPr>
              <a:t> pas confondre le  Bien commun et les biens communs.</a:t>
            </a: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endParaRPr lang="fr-FR" sz="2000" dirty="0" smtClean="0"/>
          </a:p>
          <a:p>
            <a:endParaRPr lang="fr-FR" sz="1800" dirty="0" smtClean="0"/>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11</a:t>
            </a:fld>
            <a:endParaRPr lang="fr-FR"/>
          </a:p>
        </p:txBody>
      </p:sp>
      <p:sp>
        <p:nvSpPr>
          <p:cNvPr id="5" name="Espace réservé de la date 4"/>
          <p:cNvSpPr>
            <a:spLocks noGrp="1"/>
          </p:cNvSpPr>
          <p:nvPr>
            <p:ph type="dt" idx="11"/>
          </p:nvPr>
        </p:nvSpPr>
        <p:spPr/>
        <p:txBody>
          <a:bodyPr/>
          <a:lstStyle/>
          <a:p>
            <a:fld id="{C16C5F3B-E2F3-4BD7-A233-E1F25618A977}" type="datetime1">
              <a:rPr lang="fr-FR" smtClean="0"/>
              <a:pPr/>
              <a:t>21/01/2017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FR" sz="1800"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12</a:t>
            </a:fld>
            <a:endParaRPr lang="fr-FR"/>
          </a:p>
        </p:txBody>
      </p:sp>
      <p:sp>
        <p:nvSpPr>
          <p:cNvPr id="5" name="Espace réservé de la date 4"/>
          <p:cNvSpPr>
            <a:spLocks noGrp="1"/>
          </p:cNvSpPr>
          <p:nvPr>
            <p:ph type="dt" idx="11"/>
          </p:nvPr>
        </p:nvSpPr>
        <p:spPr/>
        <p:txBody>
          <a:bodyPr/>
          <a:lstStyle/>
          <a:p>
            <a:fld id="{8EDA8AA5-30F0-4C36-8327-0990CC26662D}" type="datetime1">
              <a:rPr lang="fr-FR" smtClean="0"/>
              <a:pPr/>
              <a:t>21/01/2017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Platon dans le </a:t>
            </a:r>
            <a:r>
              <a:rPr lang="fr-FR" i="1" dirty="0" err="1" smtClean="0"/>
              <a:t>Cratyle</a:t>
            </a:r>
            <a:r>
              <a:rPr lang="fr-FR" dirty="0" smtClean="0"/>
              <a:t> cherche dans l’origine des mots une vérité naturelle  (</a:t>
            </a:r>
            <a:r>
              <a:rPr lang="fr-FR" i="1" dirty="0" err="1" smtClean="0"/>
              <a:t>phusei</a:t>
            </a:r>
            <a:r>
              <a:rPr lang="fr-FR" dirty="0" smtClean="0"/>
              <a:t>). </a:t>
            </a:r>
          </a:p>
          <a:p>
            <a:pPr>
              <a:buFontTx/>
              <a:buNone/>
            </a:pPr>
            <a:r>
              <a:rPr lang="fr-FR" dirty="0" smtClean="0"/>
              <a:t>Exemple: l’</a:t>
            </a:r>
            <a:r>
              <a:rPr lang="fr-FR" i="1" dirty="0" smtClean="0"/>
              <a:t>en-</a:t>
            </a:r>
            <a:r>
              <a:rPr lang="fr-FR" i="1" dirty="0" err="1" smtClean="0"/>
              <a:t>thou</a:t>
            </a:r>
            <a:r>
              <a:rPr lang="fr-FR" i="1" dirty="0" smtClean="0"/>
              <a:t>-</a:t>
            </a:r>
            <a:r>
              <a:rPr lang="fr-FR" i="1" dirty="0" err="1" smtClean="0"/>
              <a:t>siaste</a:t>
            </a:r>
            <a:r>
              <a:rPr lang="fr-FR" dirty="0" smtClean="0"/>
              <a:t> est « habité par la divinité ». Cette pratique perdure  en  philosophie  qui y puise une partie des ses réflexions .</a:t>
            </a:r>
          </a:p>
          <a:p>
            <a:endParaRPr lang="fr-FR" dirty="0" smtClean="0"/>
          </a:p>
          <a:p>
            <a:pPr>
              <a:buFontTx/>
              <a:buChar char="-"/>
            </a:pPr>
            <a:r>
              <a:rPr lang="fr-FR" b="1" dirty="0" smtClean="0"/>
              <a:t> L’étymologie  religieuse</a:t>
            </a:r>
            <a:r>
              <a:rPr lang="fr-FR" dirty="0" smtClean="0"/>
              <a:t> (Isidore, 12</a:t>
            </a:r>
            <a:r>
              <a:rPr lang="fr-FR" baseline="30000" dirty="0" smtClean="0"/>
              <a:t>ème </a:t>
            </a:r>
            <a:r>
              <a:rPr lang="fr-FR" dirty="0" smtClean="0"/>
              <a:t> ) divine, : le sens propre, le</a:t>
            </a:r>
            <a:r>
              <a:rPr lang="fr-FR" baseline="0" dirty="0" smtClean="0"/>
              <a:t> sens figuré, le sens symbolique</a:t>
            </a:r>
          </a:p>
          <a:p>
            <a:pPr>
              <a:buFontTx/>
              <a:buChar char="-"/>
            </a:pPr>
            <a:endParaRPr lang="fr-FR" dirty="0" smtClean="0"/>
          </a:p>
          <a:p>
            <a:r>
              <a:rPr lang="fr-FR" dirty="0" smtClean="0"/>
              <a:t>- </a:t>
            </a:r>
            <a:r>
              <a:rPr lang="fr-FR" b="1" dirty="0" smtClean="0"/>
              <a:t>L’ étymologie scientifiqu</a:t>
            </a:r>
            <a:r>
              <a:rPr lang="fr-FR" dirty="0" smtClean="0"/>
              <a:t>e:</a:t>
            </a:r>
          </a:p>
          <a:p>
            <a:pPr lvl="1"/>
            <a:r>
              <a:rPr lang="fr-FR" dirty="0" smtClean="0"/>
              <a:t>Structuration morphologique du lexique liée à la parenté historique des langues</a:t>
            </a:r>
          </a:p>
          <a:p>
            <a:pPr lvl="1"/>
            <a:r>
              <a:rPr lang="fr-FR" dirty="0" smtClean="0"/>
              <a:t>Organisation sémantique: synonymie, antonymie, hypo/hyperonymie</a:t>
            </a:r>
          </a:p>
          <a:p>
            <a:pPr lvl="1"/>
            <a:endParaRPr lang="fr-FR" dirty="0" smtClean="0"/>
          </a:p>
          <a:p>
            <a:pPr>
              <a:buFontTx/>
              <a:buChar char="-"/>
            </a:pPr>
            <a:r>
              <a:rPr lang="fr-FR" b="1" dirty="0" smtClean="0"/>
              <a:t>L’étymologie dite populaire</a:t>
            </a:r>
            <a:r>
              <a:rPr lang="fr-FR" dirty="0" smtClean="0"/>
              <a:t>: la créativité, de nature poétique,  </a:t>
            </a:r>
            <a:r>
              <a:rPr lang="fr-FR" sz="1200" dirty="0" err="1" smtClean="0"/>
              <a:t>épilinguistique</a:t>
            </a:r>
            <a:r>
              <a:rPr lang="fr-FR" sz="1200" dirty="0" smtClean="0"/>
              <a:t> </a:t>
            </a:r>
            <a:r>
              <a:rPr lang="fr-FR" dirty="0" smtClean="0"/>
              <a:t>restructurant, réactivant</a:t>
            </a:r>
            <a:r>
              <a:rPr lang="fr-FR" baseline="0" dirty="0" smtClean="0"/>
              <a:t> le sens </a:t>
            </a:r>
            <a:r>
              <a:rPr lang="fr-FR" dirty="0" smtClean="0"/>
              <a:t>des formes à travers leurs proximité morphologique,</a:t>
            </a:r>
            <a:r>
              <a:rPr lang="fr-FR" baseline="0" dirty="0" smtClean="0"/>
              <a:t> source de néologie</a:t>
            </a:r>
            <a:r>
              <a:rPr lang="fr-FR" dirty="0" smtClean="0"/>
              <a:t> ( chapitre important de Saussure sur la question)</a:t>
            </a:r>
          </a:p>
          <a:p>
            <a:pPr>
              <a:buFontTx/>
              <a:buChar char="-"/>
            </a:pPr>
            <a:endParaRPr lang="fr-FR" dirty="0" smtClean="0"/>
          </a:p>
          <a:p>
            <a:pPr>
              <a:buFontTx/>
              <a:buChar char="-"/>
            </a:pPr>
            <a:r>
              <a:rPr lang="fr-FR" b="1" dirty="0" smtClean="0"/>
              <a:t>L’étymologie sociale </a:t>
            </a:r>
            <a:r>
              <a:rPr lang="fr-FR" dirty="0" smtClean="0"/>
              <a:t>(Tournier), </a:t>
            </a:r>
            <a:r>
              <a:rPr lang="fr-FR" b="1" dirty="0" smtClean="0"/>
              <a:t>anthropologie lexicale </a:t>
            </a:r>
            <a:r>
              <a:rPr lang="fr-FR" dirty="0" smtClean="0"/>
              <a:t>(Rey) : constructions de trajets sémantiques et formels dans la durée</a:t>
            </a:r>
            <a:r>
              <a:rPr lang="fr-FR" baseline="0" dirty="0" smtClean="0"/>
              <a:t> à partir des usages reconstruits dans leur cadres historique et social, </a:t>
            </a:r>
          </a:p>
          <a:p>
            <a:pPr>
              <a:buFontTx/>
              <a:buChar char="-"/>
            </a:pPr>
            <a:endParaRPr lang="fr-FR" dirty="0" smtClean="0"/>
          </a:p>
          <a:p>
            <a:r>
              <a:rPr lang="fr-FR" dirty="0" smtClean="0"/>
              <a:t>- </a:t>
            </a:r>
            <a:r>
              <a:rPr lang="fr-FR" b="1" dirty="0" smtClean="0"/>
              <a:t>L’étymologie numérique</a:t>
            </a:r>
            <a:r>
              <a:rPr lang="fr-FR" dirty="0" smtClean="0"/>
              <a:t>: les usages </a:t>
            </a:r>
            <a:r>
              <a:rPr lang="fr-FR" baseline="0" dirty="0" smtClean="0"/>
              <a:t>de masse,  attestés et datables dans des archives numériques (instables, non structurées), organisés dans des corpus (structurés, plus documentés), organisés  par leurs propriétés formelles contextuelles ( concordances, cooccurrences),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14</a:t>
            </a:fld>
            <a:endParaRPr lang="fr-FR"/>
          </a:p>
        </p:txBody>
      </p:sp>
      <p:sp>
        <p:nvSpPr>
          <p:cNvPr id="5" name="Espace réservé de la date 4"/>
          <p:cNvSpPr>
            <a:spLocks noGrp="1"/>
          </p:cNvSpPr>
          <p:nvPr>
            <p:ph type="dt" idx="11"/>
          </p:nvPr>
        </p:nvSpPr>
        <p:spPr/>
        <p:txBody>
          <a:bodyPr/>
          <a:lstStyle/>
          <a:p>
            <a:fld id="{0DC32147-87E2-4044-AA4B-9F6FE44CC0FF}" type="datetime1">
              <a:rPr lang="fr-FR" smtClean="0"/>
              <a:pPr/>
              <a:t>21/01/2017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fr-FR" dirty="0" smtClean="0"/>
              <a:t> Ceci</a:t>
            </a:r>
            <a:r>
              <a:rPr lang="fr-FR" baseline="0" dirty="0" smtClean="0"/>
              <a:t> n’est pas un arbre généalogique, ni un champs lexical, structural complet.</a:t>
            </a:r>
          </a:p>
          <a:p>
            <a:pPr marL="0" marR="0" indent="0" algn="l" defTabSz="914400" rtl="0" eaLnBrk="1" fontAlgn="auto" latinLnBrk="0" hangingPunct="1">
              <a:lnSpc>
                <a:spcPct val="100000"/>
              </a:lnSpc>
              <a:spcBef>
                <a:spcPts val="0"/>
              </a:spcBef>
              <a:spcAft>
                <a:spcPts val="0"/>
              </a:spcAft>
              <a:buClrTx/>
              <a:buSzTx/>
              <a:buFontTx/>
              <a:buChar char="-"/>
              <a:tabLst/>
              <a:defRPr/>
            </a:pPr>
            <a:r>
              <a:rPr lang="fr-FR" dirty="0" smtClean="0"/>
              <a:t>Le tableau,  </a:t>
            </a:r>
            <a:r>
              <a:rPr lang="fr-FR" baseline="0" dirty="0" smtClean="0"/>
              <a:t>globalement chronologique, </a:t>
            </a:r>
            <a:r>
              <a:rPr lang="fr-FR" dirty="0" smtClean="0"/>
              <a:t>résume</a:t>
            </a:r>
            <a:r>
              <a:rPr lang="fr-FR" baseline="0" dirty="0" smtClean="0"/>
              <a:t> </a:t>
            </a:r>
            <a:r>
              <a:rPr lang="fr-FR" dirty="0" smtClean="0"/>
              <a:t>le</a:t>
            </a:r>
            <a:r>
              <a:rPr lang="fr-FR" baseline="0" dirty="0" smtClean="0"/>
              <a:t> développement des trois </a:t>
            </a:r>
            <a:r>
              <a:rPr lang="fr-FR" baseline="0" dirty="0" err="1" smtClean="0"/>
              <a:t>groupesr</a:t>
            </a:r>
            <a:r>
              <a:rPr lang="fr-FR" baseline="0" dirty="0" smtClean="0"/>
              <a:t> étymologiques et leur espace de développement; formes répertoriées au moins une fois dans les dictionnaires de langue ou généraux: TLFI, RH, FEW, AC, FUR, TREV, ENC, LC, GLLF). Les indications morphologiques sémantiques principales ont été conservées; certains regroupements de formes liées ou synonymiques par manque de place.</a:t>
            </a:r>
          </a:p>
          <a:p>
            <a:pPr>
              <a:buFontTx/>
              <a:buNone/>
            </a:pPr>
            <a:r>
              <a:rPr lang="fr-FR" sz="1200" b="0" i="1" kern="1200" dirty="0" smtClean="0"/>
              <a:t>- </a:t>
            </a:r>
            <a:r>
              <a:rPr lang="fr-FR" sz="1200" b="0" i="0" kern="1200" dirty="0" smtClean="0"/>
              <a:t>On note les mécanismes réguliers, courants dans l’évolution lexicale et la différenciation des formes : des doublets,</a:t>
            </a:r>
            <a:r>
              <a:rPr lang="fr-FR" sz="1200" b="0" i="0" kern="1200" baseline="0" dirty="0" smtClean="0"/>
              <a:t> dont l’un se spécialise: </a:t>
            </a:r>
            <a:r>
              <a:rPr lang="fr-FR" sz="1200" b="0" i="1" kern="1200" baseline="0" dirty="0" smtClean="0"/>
              <a:t>c</a:t>
            </a:r>
            <a:r>
              <a:rPr lang="fr-FR" sz="1200" b="0" i="1" kern="1200" dirty="0" smtClean="0"/>
              <a:t>ommunier,</a:t>
            </a:r>
            <a:r>
              <a:rPr lang="fr-FR" sz="1200" b="0" i="1" kern="1200" baseline="0" dirty="0" smtClean="0"/>
              <a:t> c</a:t>
            </a:r>
            <a:r>
              <a:rPr lang="fr-FR" sz="1200" b="0" i="1" kern="1200" dirty="0" smtClean="0"/>
              <a:t>ommuniquer;</a:t>
            </a:r>
            <a:r>
              <a:rPr lang="fr-FR" sz="1200" b="0" i="1" kern="1200" baseline="0" dirty="0" smtClean="0"/>
              <a:t> </a:t>
            </a:r>
            <a:r>
              <a:rPr lang="fr-FR" sz="1200" b="0" i="0" kern="1200" baseline="0" dirty="0" smtClean="0"/>
              <a:t>des nominalisations, les variations de genre, de nombre, des dérivations, composition métaphorisation, </a:t>
            </a:r>
            <a:r>
              <a:rPr lang="fr-FR" sz="1200" b="0" i="0" kern="1200" baseline="0" dirty="0" err="1" smtClean="0"/>
              <a:t>métonymisation</a:t>
            </a:r>
            <a:r>
              <a:rPr lang="fr-FR" sz="1200" b="0" i="0" kern="1200" baseline="0" dirty="0" smtClean="0"/>
              <a:t>, des antonomases, acronymes, emprunt, traduction</a:t>
            </a:r>
            <a:endParaRPr lang="fr-FR" baseline="0" dirty="0" smtClean="0"/>
          </a:p>
          <a:p>
            <a:pPr>
              <a:buFontTx/>
              <a:buNone/>
            </a:pPr>
            <a:r>
              <a:rPr lang="fr-FR" baseline="0" dirty="0" smtClean="0"/>
              <a:t>-Les trois ensembles de formes sont distincts dans leurs évolutions morphologiques et sémantiques; leurs propriétés référentielles les inscrivent dans des univers de discours séparés qui se spécialisent: usage religieux, médiatique, politique, juridique, institutionnel. Outre les variations morphologiques Les différents mots de la famille présentent des traits sémantiques distinctifs caractéristiques: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C00000"/>
                </a:solidFill>
              </a:rPr>
              <a:t>renvoyant des tensions sémantiques fondamentales comme déjà notés:  </a:t>
            </a:r>
            <a:r>
              <a:rPr lang="fr-FR" sz="1200" b="1" dirty="0" smtClean="0">
                <a:solidFill>
                  <a:srgbClr val="C00000"/>
                </a:solidFill>
              </a:rPr>
              <a:t>abstrait vs concret</a:t>
            </a:r>
            <a:r>
              <a:rPr lang="fr-FR" sz="1200" dirty="0" smtClean="0">
                <a:solidFill>
                  <a:srgbClr val="C00000"/>
                </a:solidFill>
              </a:rPr>
              <a:t>, </a:t>
            </a:r>
            <a:r>
              <a:rPr lang="fr-FR" sz="1200" b="1" dirty="0" smtClean="0">
                <a:solidFill>
                  <a:srgbClr val="C00000"/>
                </a:solidFill>
              </a:rPr>
              <a:t>fermé vs ouvert</a:t>
            </a:r>
            <a:r>
              <a:rPr lang="fr-FR" sz="1200" dirty="0" smtClean="0">
                <a:solidFill>
                  <a:srgbClr val="C00000"/>
                </a:solidFill>
              </a:rPr>
              <a:t>, </a:t>
            </a:r>
            <a:r>
              <a:rPr lang="fr-FR" sz="1200" b="1" dirty="0" smtClean="0">
                <a:solidFill>
                  <a:srgbClr val="C00000"/>
                </a:solidFill>
              </a:rPr>
              <a:t>haut vs bas, comptable vs non comptable, unique vs multiple,</a:t>
            </a:r>
            <a:r>
              <a:rPr lang="fr-FR" sz="1200" b="1" baseline="0" dirty="0" smtClean="0">
                <a:solidFill>
                  <a:srgbClr val="C00000"/>
                </a:solidFill>
              </a:rPr>
              <a:t> </a:t>
            </a:r>
            <a:r>
              <a:rPr lang="fr-FR" sz="1200" b="1" dirty="0" smtClean="0">
                <a:solidFill>
                  <a:srgbClr val="C00000"/>
                </a:solidFill>
              </a:rPr>
              <a:t>mélioratif vs péjoratif </a:t>
            </a:r>
          </a:p>
          <a:p>
            <a:pPr>
              <a:buFontTx/>
              <a:buNone/>
            </a:pPr>
            <a:endParaRPr lang="fr-FR" baseline="0" dirty="0" smtClean="0"/>
          </a:p>
          <a:p>
            <a:pPr>
              <a:buFontTx/>
              <a:buNone/>
            </a:pPr>
            <a:r>
              <a:rPr lang="fr-FR" baseline="0" dirty="0" smtClean="0"/>
              <a:t>-Quelques termes restent  dans l’usage général </a:t>
            </a:r>
            <a:r>
              <a:rPr lang="fr-FR" i="1" baseline="0" dirty="0" smtClean="0"/>
              <a:t>commun, communiquer, communément, </a:t>
            </a:r>
            <a:r>
              <a:rPr lang="fr-FR" i="0" baseline="0" dirty="0" smtClean="0"/>
              <a:t>d’autres sont </a:t>
            </a:r>
            <a:r>
              <a:rPr lang="fr-FR" baseline="0" dirty="0" smtClean="0"/>
              <a:t>partagés : </a:t>
            </a:r>
            <a:r>
              <a:rPr lang="fr-FR" i="1" baseline="0" dirty="0" smtClean="0"/>
              <a:t>communauté.</a:t>
            </a:r>
          </a:p>
          <a:p>
            <a:pPr>
              <a:buFontTx/>
              <a:buChar char="-"/>
            </a:pPr>
            <a:r>
              <a:rPr lang="fr-FR" i="0" baseline="0" dirty="0" err="1" smtClean="0"/>
              <a:t>Lachatre</a:t>
            </a:r>
            <a:r>
              <a:rPr lang="fr-FR" i="0" baseline="0" dirty="0" smtClean="0"/>
              <a:t>, 1877, consacre vingt lignes à </a:t>
            </a:r>
            <a:r>
              <a:rPr lang="fr-FR" i="1" baseline="0" dirty="0" smtClean="0"/>
              <a:t>communion</a:t>
            </a:r>
            <a:r>
              <a:rPr lang="fr-FR" i="0" baseline="0" dirty="0" smtClean="0"/>
              <a:t> , 200 à </a:t>
            </a:r>
            <a:r>
              <a:rPr lang="fr-FR" i="1" baseline="0" dirty="0" smtClean="0"/>
              <a:t>communisme.</a:t>
            </a:r>
          </a:p>
          <a:p>
            <a:pPr>
              <a:buFontTx/>
              <a:buChar char="-"/>
            </a:pPr>
            <a:r>
              <a:rPr lang="fr-FR" i="0" baseline="0" dirty="0" smtClean="0"/>
              <a:t>- Dubois, 1962, releva nb 1869-1871 les noms </a:t>
            </a:r>
            <a:r>
              <a:rPr lang="fr-FR" sz="1200" b="0" i="1" kern="1200" dirty="0" err="1" smtClean="0"/>
              <a:t>communeux</a:t>
            </a:r>
            <a:r>
              <a:rPr lang="fr-FR" sz="1200" b="0" i="1" kern="1200" dirty="0" smtClean="0"/>
              <a:t>; communier; </a:t>
            </a:r>
            <a:r>
              <a:rPr lang="fr-FR" sz="1200" b="0" i="1" kern="1200" dirty="0" err="1" smtClean="0"/>
              <a:t>communitaire</a:t>
            </a:r>
            <a:r>
              <a:rPr lang="fr-FR" sz="1200" b="0" i="1" dirty="0" smtClean="0"/>
              <a:t>. </a:t>
            </a:r>
            <a:r>
              <a:rPr lang="fr-FR" sz="1200" b="0" i="1" dirty="0" err="1" smtClean="0"/>
              <a:t>communioniste</a:t>
            </a:r>
            <a:r>
              <a:rPr lang="fr-FR" sz="1200" b="0" i="1" dirty="0" smtClean="0"/>
              <a:t>/</a:t>
            </a:r>
            <a:r>
              <a:rPr lang="fr-FR" sz="1200" b="0" i="1" dirty="0" err="1" smtClean="0"/>
              <a:t>isme</a:t>
            </a:r>
            <a:r>
              <a:rPr lang="fr-FR" sz="1200" b="1" i="1" dirty="0" smtClean="0"/>
              <a:t>.</a:t>
            </a:r>
            <a:endParaRPr lang="fr-FR" baseline="0" dirty="0" smtClean="0"/>
          </a:p>
          <a:p>
            <a:pPr>
              <a:buFontTx/>
              <a:buNone/>
            </a:pPr>
            <a:endParaRPr lang="fr-FR" b="0" i="1" baseline="0" dirty="0" smtClean="0"/>
          </a:p>
          <a:p>
            <a:pPr>
              <a:buFontTx/>
              <a:buNone/>
            </a:pP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16</a:t>
            </a:fld>
            <a:endParaRPr lang="fr-FR"/>
          </a:p>
        </p:txBody>
      </p:sp>
      <p:sp>
        <p:nvSpPr>
          <p:cNvPr id="5" name="Espace réservé de la date 4"/>
          <p:cNvSpPr>
            <a:spLocks noGrp="1"/>
          </p:cNvSpPr>
          <p:nvPr>
            <p:ph type="dt" idx="11"/>
          </p:nvPr>
        </p:nvSpPr>
        <p:spPr/>
        <p:txBody>
          <a:bodyPr/>
          <a:lstStyle/>
          <a:p>
            <a:fld id="{BC9A93CC-741B-446D-96A1-C39BF067145F}" type="datetime1">
              <a:rPr lang="fr-FR" smtClean="0"/>
              <a:pPr/>
              <a:t>21/01/2017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Attestations: GLFC, GR, TLFI, FEW,</a:t>
            </a:r>
          </a:p>
          <a:p>
            <a:pPr>
              <a:buFontTx/>
              <a:buChar char="-"/>
            </a:pPr>
            <a:r>
              <a:rPr lang="fr-FR" dirty="0" smtClean="0"/>
              <a:t>On note </a:t>
            </a:r>
          </a:p>
          <a:p>
            <a:pPr lvl="1">
              <a:buFontTx/>
              <a:buChar char="-"/>
            </a:pPr>
            <a:r>
              <a:rPr lang="fr-FR" dirty="0" smtClean="0"/>
              <a:t>Les légères variations sémantiques de l’adjectif  « partagé », « (largement) répandu », « ordinaire »,</a:t>
            </a:r>
            <a:r>
              <a:rPr lang="fr-FR" baseline="0" dirty="0" smtClean="0"/>
              <a:t> mise en évidence par l’antonymie</a:t>
            </a:r>
            <a:endParaRPr lang="fr-FR" dirty="0" smtClean="0"/>
          </a:p>
          <a:p>
            <a:pPr lvl="1">
              <a:buFontTx/>
              <a:buChar char="-"/>
            </a:pPr>
            <a:r>
              <a:rPr lang="fr-FR" dirty="0" smtClean="0"/>
              <a:t>La</a:t>
            </a:r>
            <a:r>
              <a:rPr lang="fr-FR" baseline="0" dirty="0" smtClean="0"/>
              <a:t> spécialisation des valeurs des lexicalisés </a:t>
            </a:r>
            <a:r>
              <a:rPr lang="fr-FR" i="1" baseline="0" dirty="0" smtClean="0"/>
              <a:t>nom commun </a:t>
            </a:r>
            <a:r>
              <a:rPr lang="fr-FR" i="0" baseline="0" dirty="0" smtClean="0"/>
              <a:t>vs </a:t>
            </a:r>
            <a:r>
              <a:rPr lang="fr-FR" i="1" baseline="0" dirty="0" smtClean="0"/>
              <a:t>nom propre</a:t>
            </a:r>
            <a:r>
              <a:rPr lang="fr-FR" baseline="0" dirty="0" smtClean="0"/>
              <a:t> ; elle peut donner lieu à diverses métaphorisations: </a:t>
            </a:r>
            <a:r>
              <a:rPr lang="fr-FR" i="1" baseline="0" dirty="0" smtClean="0"/>
              <a:t>lieu commun, </a:t>
            </a:r>
            <a:r>
              <a:rPr lang="fr-FR" i="0" baseline="0" dirty="0" smtClean="0"/>
              <a:t>sens rhétorique mais aussi « lieu d’aisance »; </a:t>
            </a:r>
            <a:r>
              <a:rPr lang="fr-FR" i="1" dirty="0" smtClean="0"/>
              <a:t>Maison commune, </a:t>
            </a:r>
            <a:r>
              <a:rPr lang="fr-FR" i="0" dirty="0" smtClean="0"/>
              <a:t>« hôtel de</a:t>
            </a:r>
            <a:r>
              <a:rPr lang="fr-FR" i="0" baseline="0" dirty="0" smtClean="0"/>
              <a:t> ville » mais aussi valeur proche de « bien commun » dans certains usages politiques contemporains.</a:t>
            </a:r>
          </a:p>
          <a:p>
            <a:pPr lvl="1">
              <a:buFontTx/>
              <a:buChar char="-"/>
            </a:pPr>
            <a:endParaRPr lang="fr-FR" i="0" dirty="0" smtClean="0"/>
          </a:p>
          <a:p>
            <a:pPr>
              <a:buFontTx/>
              <a:buChar char="-"/>
            </a:pPr>
            <a:r>
              <a:rPr lang="fr-FR" dirty="0" smtClean="0"/>
              <a:t>La forme nominalisée </a:t>
            </a:r>
            <a:r>
              <a:rPr lang="fr-FR" i="1" dirty="0" smtClean="0"/>
              <a:t>Le commun , </a:t>
            </a:r>
            <a:r>
              <a:rPr lang="fr-FR" i="0" dirty="0" smtClean="0"/>
              <a:t>désigne dès</a:t>
            </a:r>
            <a:r>
              <a:rPr lang="fr-FR" i="0" baseline="0" dirty="0" smtClean="0"/>
              <a:t> l’origine « le peuple ordinaire », mais aussi le « bien partagé », « l’ordinaire de la messe » </a:t>
            </a:r>
          </a:p>
          <a:p>
            <a:pPr>
              <a:buFontTx/>
              <a:buChar char="-"/>
            </a:pPr>
            <a:endParaRPr lang="fr-FR" i="0" baseline="0" dirty="0" smtClean="0"/>
          </a:p>
          <a:p>
            <a:pPr>
              <a:buFontTx/>
              <a:buChar char="-"/>
            </a:pPr>
            <a:r>
              <a:rPr lang="fr-FR" i="0" baseline="0" dirty="0" smtClean="0"/>
              <a:t>Le </a:t>
            </a:r>
            <a:r>
              <a:rPr lang="fr-FR" i="1" baseline="0" dirty="0" smtClean="0"/>
              <a:t>Sens commun, </a:t>
            </a:r>
            <a:r>
              <a:rPr lang="fr-FR" i="0" baseline="0" dirty="0" smtClean="0"/>
              <a:t>répandu dans le 17</a:t>
            </a:r>
            <a:r>
              <a:rPr lang="fr-FR" i="0" baseline="30000" dirty="0" smtClean="0"/>
              <a:t>ème</a:t>
            </a:r>
            <a:r>
              <a:rPr lang="fr-FR" i="0" baseline="0" dirty="0" smtClean="0"/>
              <a:t>  cartésien, généralisé dans le langage ordinaire, choisi comme nom dans les années 2010-2015 par un groupe traditionnaliste animé par Madeleine de </a:t>
            </a:r>
            <a:r>
              <a:rPr lang="fr-FR" i="0" baseline="0" dirty="0" err="1" smtClean="0"/>
              <a:t>Jesey</a:t>
            </a:r>
            <a:r>
              <a:rPr lang="fr-FR" i="0" baseline="0" dirty="0" smtClean="0"/>
              <a:t>, se situant entre les Républicains et le FN, parmi les groupuscules d’extrême droite ( UNI, Horizon, La Droite Forte, etc.)</a:t>
            </a:r>
            <a:endParaRPr lang="fr-FR" i="1"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17</a:t>
            </a:fld>
            <a:endParaRPr lang="fr-FR"/>
          </a:p>
        </p:txBody>
      </p:sp>
      <p:sp>
        <p:nvSpPr>
          <p:cNvPr id="5" name="Espace réservé de la date 4"/>
          <p:cNvSpPr>
            <a:spLocks noGrp="1"/>
          </p:cNvSpPr>
          <p:nvPr>
            <p:ph type="dt" idx="11"/>
          </p:nvPr>
        </p:nvSpPr>
        <p:spPr/>
        <p:txBody>
          <a:bodyPr/>
          <a:lstStyle/>
          <a:p>
            <a:fld id="{82BEA253-551D-4FC5-A49F-3F765A4F3C02}" type="datetime1">
              <a:rPr lang="fr-FR" smtClean="0"/>
              <a:pPr/>
              <a:t>21/01/2017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Unité des dérivations dans chaque langue.</a:t>
            </a:r>
          </a:p>
          <a:p>
            <a:pPr>
              <a:buFontTx/>
              <a:buChar char="-"/>
            </a:pPr>
            <a:r>
              <a:rPr lang="fr-FR" dirty="0" smtClean="0"/>
              <a:t>Le grec comme les langues slaves ont leur propres racines</a:t>
            </a:r>
          </a:p>
          <a:p>
            <a:pPr>
              <a:buFontTx/>
              <a:buChar char="-"/>
            </a:pPr>
            <a:r>
              <a:rPr lang="fr-FR" dirty="0" smtClean="0"/>
              <a:t>Les</a:t>
            </a:r>
            <a:r>
              <a:rPr lang="fr-FR" baseline="0" dirty="0" smtClean="0"/>
              <a:t> ensembles synonymiques</a:t>
            </a:r>
            <a:r>
              <a:rPr lang="fr-FR" dirty="0" smtClean="0"/>
              <a:t> </a:t>
            </a:r>
            <a:r>
              <a:rPr lang="fr-FR" baseline="0" dirty="0" smtClean="0"/>
              <a:t>étendus et comparables</a:t>
            </a:r>
          </a:p>
          <a:p>
            <a:pPr>
              <a:buFontTx/>
              <a:buChar char="-"/>
            </a:pPr>
            <a:endParaRPr lang="fr-FR" baseline="0" dirty="0" smtClean="0"/>
          </a:p>
          <a:p>
            <a:r>
              <a:rPr lang="fr-FR" baseline="0" dirty="0" smtClean="0"/>
              <a:t>ANGL</a:t>
            </a:r>
          </a:p>
          <a:p>
            <a:r>
              <a:rPr lang="fr-FR" baseline="0" dirty="0" smtClean="0"/>
              <a:t>	</a:t>
            </a:r>
            <a:r>
              <a:rPr lang="fr-FR" i="1" dirty="0" err="1" smtClean="0"/>
              <a:t>common</a:t>
            </a:r>
            <a:r>
              <a:rPr lang="fr-FR" dirty="0" smtClean="0"/>
              <a:t> commun, ordinaire, général, vulgaire, populaire, collectif</a:t>
            </a:r>
          </a:p>
          <a:p>
            <a:r>
              <a:rPr lang="fr-FR" dirty="0" smtClean="0"/>
              <a:t>	j</a:t>
            </a:r>
            <a:r>
              <a:rPr lang="fr-FR" i="1" dirty="0" smtClean="0"/>
              <a:t>oint </a:t>
            </a:r>
            <a:r>
              <a:rPr lang="fr-FR" dirty="0" smtClean="0"/>
              <a:t>mixte, joint, conjoint, commun, collectif, conjugué</a:t>
            </a:r>
          </a:p>
          <a:p>
            <a:r>
              <a:rPr lang="fr-FR" dirty="0" smtClean="0"/>
              <a:t>	</a:t>
            </a:r>
            <a:r>
              <a:rPr lang="fr-FR" i="1" dirty="0" err="1" smtClean="0"/>
              <a:t>shared</a:t>
            </a:r>
            <a:r>
              <a:rPr lang="fr-FR" dirty="0" smtClean="0"/>
              <a:t> commun</a:t>
            </a:r>
          </a:p>
          <a:p>
            <a:r>
              <a:rPr lang="fr-FR" dirty="0" smtClean="0"/>
              <a:t>	</a:t>
            </a:r>
            <a:r>
              <a:rPr lang="fr-FR" i="1" dirty="0" err="1" smtClean="0"/>
              <a:t>mutual</a:t>
            </a:r>
            <a:r>
              <a:rPr lang="fr-FR" dirty="0" smtClean="0"/>
              <a:t> mutuel, commun</a:t>
            </a:r>
          </a:p>
          <a:p>
            <a:r>
              <a:rPr lang="fr-FR" dirty="0" smtClean="0"/>
              <a:t>	</a:t>
            </a:r>
            <a:r>
              <a:rPr lang="fr-FR" i="1" dirty="0" smtClean="0"/>
              <a:t>communal</a:t>
            </a:r>
            <a:r>
              <a:rPr lang="fr-FR" dirty="0" smtClean="0"/>
              <a:t> communautaire, collectif, commun, de la communauté, populaire</a:t>
            </a:r>
          </a:p>
          <a:p>
            <a:r>
              <a:rPr lang="fr-FR" dirty="0" smtClean="0"/>
              <a:t>	</a:t>
            </a:r>
            <a:r>
              <a:rPr lang="fr-FR" dirty="0" err="1" smtClean="0"/>
              <a:t>rife</a:t>
            </a:r>
            <a:r>
              <a:rPr lang="fr-FR" dirty="0" smtClean="0"/>
              <a:t> répandu, abondant, commun, rapide</a:t>
            </a:r>
          </a:p>
          <a:p>
            <a:r>
              <a:rPr lang="fr-FR" dirty="0" smtClean="0"/>
              <a:t>	normal </a:t>
            </a:r>
            <a:r>
              <a:rPr lang="fr-FR" dirty="0" err="1" smtClean="0"/>
              <a:t>normal</a:t>
            </a:r>
            <a:r>
              <a:rPr lang="fr-FR" dirty="0" smtClean="0"/>
              <a:t>, ordinaire, commun</a:t>
            </a:r>
          </a:p>
          <a:p>
            <a:r>
              <a:rPr lang="fr-FR" dirty="0" smtClean="0"/>
              <a:t>	</a:t>
            </a:r>
            <a:r>
              <a:rPr lang="fr-FR" dirty="0" err="1" smtClean="0"/>
              <a:t>common</a:t>
            </a:r>
            <a:r>
              <a:rPr lang="fr-FR" dirty="0" smtClean="0"/>
              <a:t>-or-</a:t>
            </a:r>
            <a:r>
              <a:rPr lang="fr-FR" dirty="0" err="1" smtClean="0"/>
              <a:t>gardencommun</a:t>
            </a:r>
            <a:endParaRPr lang="fr-FR" dirty="0" smtClean="0"/>
          </a:p>
          <a:p>
            <a:r>
              <a:rPr lang="fr-FR" dirty="0" smtClean="0"/>
              <a:t>Polonais</a:t>
            </a:r>
          </a:p>
          <a:p>
            <a:r>
              <a:rPr lang="fr-FR" dirty="0" smtClean="0"/>
              <a:t>nom</a:t>
            </a:r>
          </a:p>
          <a:p>
            <a:r>
              <a:rPr lang="fr-FR" dirty="0" smtClean="0"/>
              <a:t>	</a:t>
            </a:r>
            <a:r>
              <a:rPr lang="fr-FR" dirty="0" err="1" smtClean="0"/>
              <a:t>gmincanaille</a:t>
            </a:r>
            <a:r>
              <a:rPr lang="fr-FR" dirty="0" smtClean="0"/>
              <a:t>, bas du pavé, commun, commune</a:t>
            </a:r>
          </a:p>
          <a:p>
            <a:r>
              <a:rPr lang="fr-FR" dirty="0" smtClean="0"/>
              <a:t>	</a:t>
            </a:r>
            <a:r>
              <a:rPr lang="fr-FR" dirty="0" err="1" smtClean="0"/>
              <a:t>ogółgénéralité</a:t>
            </a:r>
            <a:r>
              <a:rPr lang="fr-FR" dirty="0" smtClean="0"/>
              <a:t>, totalité, tout, somme, commun, public</a:t>
            </a:r>
          </a:p>
          <a:p>
            <a:r>
              <a:rPr lang="fr-FR" dirty="0" smtClean="0"/>
              <a:t>	</a:t>
            </a:r>
            <a:r>
              <a:rPr lang="fr-FR" dirty="0" err="1" smtClean="0"/>
              <a:t>pospólstwopopulace</a:t>
            </a:r>
            <a:r>
              <a:rPr lang="fr-FR" dirty="0" smtClean="0"/>
              <a:t>, foule, commun, multitude</a:t>
            </a:r>
          </a:p>
          <a:p>
            <a:r>
              <a:rPr lang="fr-FR" dirty="0" smtClean="0"/>
              <a:t>	</a:t>
            </a:r>
            <a:r>
              <a:rPr lang="fr-FR" dirty="0" err="1" smtClean="0"/>
              <a:t>większośćmajorité</a:t>
            </a:r>
            <a:r>
              <a:rPr lang="fr-FR" dirty="0" smtClean="0"/>
              <a:t>, pluralité, généralité, gros, commun</a:t>
            </a:r>
          </a:p>
          <a:p>
            <a:r>
              <a:rPr lang="fr-FR" dirty="0" smtClean="0"/>
              <a:t>adjectif</a:t>
            </a:r>
          </a:p>
          <a:p>
            <a:r>
              <a:rPr lang="fr-FR" dirty="0" smtClean="0"/>
              <a:t>	</a:t>
            </a:r>
            <a:r>
              <a:rPr lang="fr-FR" dirty="0" err="1" smtClean="0"/>
              <a:t>kolektywnycommun</a:t>
            </a:r>
            <a:r>
              <a:rPr lang="fr-FR" dirty="0" smtClean="0"/>
              <a:t>, collectif</a:t>
            </a:r>
          </a:p>
          <a:p>
            <a:r>
              <a:rPr lang="fr-FR" dirty="0" smtClean="0"/>
              <a:t>	</a:t>
            </a:r>
            <a:r>
              <a:rPr lang="fr-FR" dirty="0" err="1" smtClean="0"/>
              <a:t>pospolitypeuple</a:t>
            </a:r>
            <a:r>
              <a:rPr lang="fr-FR" dirty="0" smtClean="0"/>
              <a:t>, banal, commun, ordinaire, quotidien, prosaïque</a:t>
            </a:r>
          </a:p>
          <a:p>
            <a:r>
              <a:rPr lang="fr-FR" dirty="0" smtClean="0"/>
              <a:t>	</a:t>
            </a:r>
            <a:r>
              <a:rPr lang="fr-FR" dirty="0" err="1" smtClean="0"/>
              <a:t>wspólnycommun</a:t>
            </a:r>
            <a:r>
              <a:rPr lang="fr-FR" dirty="0" smtClean="0"/>
              <a:t>, collectif, général, convergent, banal</a:t>
            </a:r>
          </a:p>
          <a:p>
            <a:r>
              <a:rPr lang="fr-FR" dirty="0" smtClean="0"/>
              <a:t>	</a:t>
            </a:r>
            <a:r>
              <a:rPr lang="fr-FR" dirty="0" err="1" smtClean="0"/>
              <a:t>zespołowycommun</a:t>
            </a:r>
            <a:endParaRPr lang="fr-FR" dirty="0" smtClean="0"/>
          </a:p>
          <a:p>
            <a:r>
              <a:rPr lang="fr-FR" dirty="0" smtClean="0"/>
              <a:t>	</a:t>
            </a:r>
            <a:r>
              <a:rPr lang="fr-FR" dirty="0" err="1" smtClean="0"/>
              <a:t>publicznypublic</a:t>
            </a:r>
            <a:r>
              <a:rPr lang="fr-FR" dirty="0" smtClean="0"/>
              <a:t>, commun, banal</a:t>
            </a:r>
          </a:p>
          <a:p>
            <a:r>
              <a:rPr lang="fr-FR" dirty="0" smtClean="0"/>
              <a:t>	</a:t>
            </a:r>
            <a:r>
              <a:rPr lang="fr-FR" dirty="0" err="1" smtClean="0"/>
              <a:t>zwyczajnyordinaire</a:t>
            </a:r>
            <a:r>
              <a:rPr lang="fr-FR" dirty="0" smtClean="0"/>
              <a:t>, coutumier, normal, commun, prosaïque, vulgaire</a:t>
            </a:r>
          </a:p>
          <a:p>
            <a:r>
              <a:rPr lang="fr-FR" dirty="0" smtClean="0"/>
              <a:t>	</a:t>
            </a:r>
            <a:r>
              <a:rPr lang="fr-FR" dirty="0" err="1" smtClean="0"/>
              <a:t>potocznyhabituel</a:t>
            </a:r>
            <a:r>
              <a:rPr lang="fr-FR" dirty="0" smtClean="0"/>
              <a:t>, commun, courant, usuel, familier, vulgaire</a:t>
            </a:r>
          </a:p>
          <a:p>
            <a:r>
              <a:rPr lang="fr-FR" dirty="0" smtClean="0"/>
              <a:t>	</a:t>
            </a:r>
            <a:r>
              <a:rPr lang="fr-FR" dirty="0" err="1" smtClean="0"/>
              <a:t>banalnybanal</a:t>
            </a:r>
            <a:r>
              <a:rPr lang="fr-FR" dirty="0" smtClean="0"/>
              <a:t>, commun, prosaïque, trivial, plat, quotidien</a:t>
            </a:r>
          </a:p>
          <a:p>
            <a:r>
              <a:rPr lang="fr-FR" dirty="0" smtClean="0"/>
              <a:t>	</a:t>
            </a:r>
            <a:r>
              <a:rPr lang="fr-FR" dirty="0" err="1" smtClean="0"/>
              <a:t>grubiańskibrutal</a:t>
            </a:r>
            <a:r>
              <a:rPr lang="fr-FR" dirty="0" smtClean="0"/>
              <a:t>, impertinent, canaille, impoli, commun, tudesque</a:t>
            </a:r>
          </a:p>
          <a:p>
            <a:endParaRPr lang="fr-FR" dirty="0" smtClean="0"/>
          </a:p>
          <a:p>
            <a:pPr lvl="1">
              <a:buFontTx/>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19</a:t>
            </a:fld>
            <a:endParaRPr lang="fr-FR"/>
          </a:p>
        </p:txBody>
      </p:sp>
      <p:sp>
        <p:nvSpPr>
          <p:cNvPr id="5" name="Espace réservé de la date 4"/>
          <p:cNvSpPr>
            <a:spLocks noGrp="1"/>
          </p:cNvSpPr>
          <p:nvPr>
            <p:ph type="dt" idx="11"/>
          </p:nvPr>
        </p:nvSpPr>
        <p:spPr/>
        <p:txBody>
          <a:bodyPr/>
          <a:lstStyle/>
          <a:p>
            <a:fld id="{2F4591F4-51AD-420A-8A7A-4C14DB179438}" type="datetime1">
              <a:rPr lang="fr-FR" smtClean="0"/>
              <a:pPr/>
              <a:t>21/01/2017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 Unité des dérivations dans chaque langue.</a:t>
            </a:r>
          </a:p>
          <a:p>
            <a:pPr>
              <a:buFontTx/>
              <a:buChar char="-"/>
            </a:pPr>
            <a:endParaRPr lang="fr-FR" dirty="0" smtClean="0"/>
          </a:p>
          <a:p>
            <a:pPr>
              <a:buFontTx/>
              <a:buChar char="-"/>
            </a:pPr>
            <a:r>
              <a:rPr lang="fr-FR" dirty="0" smtClean="0"/>
              <a:t> Le grec comme les langues slaves ont leur propre racines</a:t>
            </a:r>
          </a:p>
          <a:p>
            <a:pPr>
              <a:buFontTx/>
              <a:buNone/>
            </a:pPr>
            <a:endParaRPr lang="fr-FR" dirty="0" smtClean="0"/>
          </a:p>
          <a:p>
            <a:pPr>
              <a:buFontTx/>
              <a:buChar char="-"/>
            </a:pPr>
            <a:r>
              <a:rPr lang="fr-FR" dirty="0" smtClean="0"/>
              <a:t>Les</a:t>
            </a:r>
            <a:r>
              <a:rPr lang="fr-FR" baseline="0" dirty="0" smtClean="0"/>
              <a:t> ensembles synonymiques</a:t>
            </a:r>
            <a:r>
              <a:rPr lang="fr-FR" dirty="0" smtClean="0"/>
              <a:t> </a:t>
            </a:r>
            <a:r>
              <a:rPr lang="fr-FR" baseline="0" dirty="0" smtClean="0"/>
              <a:t>étendues et comparables:</a:t>
            </a:r>
          </a:p>
          <a:p>
            <a:r>
              <a:rPr lang="fr-FR" baseline="0" dirty="0" smtClean="0"/>
              <a:t>ANGL	</a:t>
            </a:r>
            <a:r>
              <a:rPr lang="fr-FR" dirty="0" err="1" smtClean="0"/>
              <a:t>common</a:t>
            </a:r>
            <a:r>
              <a:rPr lang="fr-FR" dirty="0" smtClean="0"/>
              <a:t> commun, ordinaire, général, vulgaire, populaire, collectif</a:t>
            </a:r>
          </a:p>
          <a:p>
            <a:r>
              <a:rPr lang="fr-FR" dirty="0" smtClean="0"/>
              <a:t>	</a:t>
            </a:r>
            <a:r>
              <a:rPr lang="fr-FR" dirty="0" err="1" smtClean="0"/>
              <a:t>jointmixte</a:t>
            </a:r>
            <a:r>
              <a:rPr lang="fr-FR" dirty="0" smtClean="0"/>
              <a:t>, joint, conjoint, commun, collectif, conjugué</a:t>
            </a:r>
          </a:p>
          <a:p>
            <a:r>
              <a:rPr lang="fr-FR" dirty="0" smtClean="0"/>
              <a:t>	</a:t>
            </a:r>
            <a:r>
              <a:rPr lang="fr-FR" dirty="0" err="1" smtClean="0"/>
              <a:t>shared</a:t>
            </a:r>
            <a:r>
              <a:rPr lang="fr-FR" dirty="0" smtClean="0"/>
              <a:t> commun</a:t>
            </a:r>
          </a:p>
          <a:p>
            <a:r>
              <a:rPr lang="fr-FR" dirty="0" smtClean="0"/>
              <a:t>	</a:t>
            </a:r>
            <a:r>
              <a:rPr lang="fr-FR" dirty="0" err="1" smtClean="0"/>
              <a:t>mutualmutuel</a:t>
            </a:r>
            <a:r>
              <a:rPr lang="fr-FR" dirty="0" smtClean="0"/>
              <a:t>, commun</a:t>
            </a:r>
          </a:p>
          <a:p>
            <a:r>
              <a:rPr lang="fr-FR" dirty="0" smtClean="0"/>
              <a:t>	</a:t>
            </a:r>
            <a:r>
              <a:rPr lang="fr-FR" dirty="0" err="1" smtClean="0"/>
              <a:t>communalcommunautaire</a:t>
            </a:r>
            <a:r>
              <a:rPr lang="fr-FR" dirty="0" smtClean="0"/>
              <a:t>, collectif, commun, de la communauté, populaire</a:t>
            </a:r>
          </a:p>
          <a:p>
            <a:r>
              <a:rPr lang="fr-FR" dirty="0" smtClean="0"/>
              <a:t>	</a:t>
            </a:r>
            <a:r>
              <a:rPr lang="fr-FR" dirty="0" err="1" smtClean="0"/>
              <a:t>riferépandu</a:t>
            </a:r>
            <a:r>
              <a:rPr lang="fr-FR" dirty="0" smtClean="0"/>
              <a:t>, abondant, commun, rapide</a:t>
            </a:r>
          </a:p>
          <a:p>
            <a:r>
              <a:rPr lang="fr-FR" dirty="0" smtClean="0"/>
              <a:t>	</a:t>
            </a:r>
            <a:r>
              <a:rPr lang="fr-FR" dirty="0" err="1" smtClean="0"/>
              <a:t>normalnormal</a:t>
            </a:r>
            <a:r>
              <a:rPr lang="fr-FR" dirty="0" smtClean="0"/>
              <a:t>, ordinaire, commun</a:t>
            </a:r>
          </a:p>
          <a:p>
            <a:r>
              <a:rPr lang="fr-FR" dirty="0" smtClean="0"/>
              <a:t>	</a:t>
            </a:r>
            <a:r>
              <a:rPr lang="fr-FR" dirty="0" err="1" smtClean="0"/>
              <a:t>common</a:t>
            </a:r>
            <a:r>
              <a:rPr lang="fr-FR" dirty="0" smtClean="0"/>
              <a:t>-or-</a:t>
            </a:r>
            <a:r>
              <a:rPr lang="fr-FR" dirty="0" err="1" smtClean="0"/>
              <a:t>gardencommun</a:t>
            </a:r>
            <a:endParaRPr lang="fr-FR" dirty="0" smtClean="0"/>
          </a:p>
          <a:p>
            <a:r>
              <a:rPr lang="fr-FR" dirty="0" smtClean="0"/>
              <a:t>Polonais</a:t>
            </a:r>
          </a:p>
          <a:p>
            <a:r>
              <a:rPr lang="fr-FR" dirty="0" smtClean="0"/>
              <a:t>Nom: 	</a:t>
            </a:r>
            <a:r>
              <a:rPr lang="fr-FR" dirty="0" err="1" smtClean="0"/>
              <a:t>gmincanaille</a:t>
            </a:r>
            <a:r>
              <a:rPr lang="fr-FR" dirty="0" smtClean="0"/>
              <a:t>, bas du pavé, commun, commune</a:t>
            </a:r>
          </a:p>
          <a:p>
            <a:r>
              <a:rPr lang="fr-FR" dirty="0" smtClean="0"/>
              <a:t>	</a:t>
            </a:r>
            <a:r>
              <a:rPr lang="fr-FR" dirty="0" err="1" smtClean="0"/>
              <a:t>ogółgénéralité</a:t>
            </a:r>
            <a:r>
              <a:rPr lang="fr-FR" dirty="0" smtClean="0"/>
              <a:t>, totalité, tout, somme, commun, public</a:t>
            </a:r>
          </a:p>
          <a:p>
            <a:r>
              <a:rPr lang="fr-FR" dirty="0" smtClean="0"/>
              <a:t>	</a:t>
            </a:r>
            <a:r>
              <a:rPr lang="fr-FR" dirty="0" err="1" smtClean="0"/>
              <a:t>pospólstwopopulace</a:t>
            </a:r>
            <a:r>
              <a:rPr lang="fr-FR" dirty="0" smtClean="0"/>
              <a:t>, foule, commun, multitude</a:t>
            </a:r>
          </a:p>
          <a:p>
            <a:r>
              <a:rPr lang="fr-FR" dirty="0" smtClean="0"/>
              <a:t>	</a:t>
            </a:r>
            <a:r>
              <a:rPr lang="fr-FR" dirty="0" err="1" smtClean="0"/>
              <a:t>większośćmajorité</a:t>
            </a:r>
            <a:r>
              <a:rPr lang="fr-FR" dirty="0" smtClean="0"/>
              <a:t>, pluralité, généralité, gros, commun</a:t>
            </a:r>
          </a:p>
          <a:p>
            <a:r>
              <a:rPr lang="fr-FR" dirty="0" smtClean="0"/>
              <a:t>Adjectif	</a:t>
            </a:r>
            <a:r>
              <a:rPr lang="fr-FR" dirty="0" err="1" smtClean="0"/>
              <a:t>kolektywnycommun</a:t>
            </a:r>
            <a:r>
              <a:rPr lang="fr-FR" dirty="0" smtClean="0"/>
              <a:t>, collectif</a:t>
            </a:r>
          </a:p>
          <a:p>
            <a:r>
              <a:rPr lang="fr-FR" dirty="0" smtClean="0"/>
              <a:t>	</a:t>
            </a:r>
            <a:r>
              <a:rPr lang="fr-FR" dirty="0" err="1" smtClean="0"/>
              <a:t>pospolitypeuple</a:t>
            </a:r>
            <a:r>
              <a:rPr lang="fr-FR" dirty="0" smtClean="0"/>
              <a:t>, banal, commun, ordinaire, quotidien, prosaïque</a:t>
            </a:r>
          </a:p>
          <a:p>
            <a:r>
              <a:rPr lang="fr-FR" dirty="0" smtClean="0"/>
              <a:t>	</a:t>
            </a:r>
            <a:r>
              <a:rPr lang="fr-FR" dirty="0" err="1" smtClean="0"/>
              <a:t>wspólnycommun</a:t>
            </a:r>
            <a:r>
              <a:rPr lang="fr-FR" dirty="0" smtClean="0"/>
              <a:t>, collectif, général, convergent, banal</a:t>
            </a:r>
          </a:p>
          <a:p>
            <a:r>
              <a:rPr lang="fr-FR" dirty="0" smtClean="0"/>
              <a:t>	</a:t>
            </a:r>
            <a:r>
              <a:rPr lang="fr-FR" dirty="0" err="1" smtClean="0"/>
              <a:t>zespołowycommun</a:t>
            </a:r>
            <a:endParaRPr lang="fr-FR" dirty="0" smtClean="0"/>
          </a:p>
          <a:p>
            <a:r>
              <a:rPr lang="fr-FR" dirty="0" smtClean="0"/>
              <a:t>	</a:t>
            </a:r>
            <a:r>
              <a:rPr lang="fr-FR" dirty="0" err="1" smtClean="0"/>
              <a:t>publicznypublic</a:t>
            </a:r>
            <a:r>
              <a:rPr lang="fr-FR" dirty="0" smtClean="0"/>
              <a:t>, commun, banal</a:t>
            </a:r>
          </a:p>
          <a:p>
            <a:r>
              <a:rPr lang="fr-FR" dirty="0" smtClean="0"/>
              <a:t>	</a:t>
            </a:r>
            <a:r>
              <a:rPr lang="fr-FR" dirty="0" err="1" smtClean="0"/>
              <a:t>zwyczajnyordinaire</a:t>
            </a:r>
            <a:r>
              <a:rPr lang="fr-FR" dirty="0" smtClean="0"/>
              <a:t>, coutumier, normal, commun, prosaïque, vulgaire</a:t>
            </a:r>
          </a:p>
          <a:p>
            <a:r>
              <a:rPr lang="fr-FR" dirty="0" smtClean="0"/>
              <a:t>	</a:t>
            </a:r>
            <a:r>
              <a:rPr lang="fr-FR" dirty="0" err="1" smtClean="0"/>
              <a:t>potocznyhabituel</a:t>
            </a:r>
            <a:r>
              <a:rPr lang="fr-FR" dirty="0" smtClean="0"/>
              <a:t>, commun, courant, usuel, familier, vulgaire</a:t>
            </a:r>
          </a:p>
          <a:p>
            <a:r>
              <a:rPr lang="fr-FR" dirty="0" smtClean="0"/>
              <a:t>	</a:t>
            </a:r>
            <a:r>
              <a:rPr lang="fr-FR" dirty="0" err="1" smtClean="0"/>
              <a:t>banalnybanal</a:t>
            </a:r>
            <a:r>
              <a:rPr lang="fr-FR" dirty="0" smtClean="0"/>
              <a:t>, commun, prosaïque, trivial, plat, quotidien</a:t>
            </a:r>
          </a:p>
          <a:p>
            <a:r>
              <a:rPr lang="fr-FR" dirty="0" smtClean="0"/>
              <a:t>	</a:t>
            </a:r>
            <a:r>
              <a:rPr lang="fr-FR" dirty="0" err="1" smtClean="0"/>
              <a:t>grubiańskibrutal</a:t>
            </a:r>
            <a:r>
              <a:rPr lang="fr-FR" dirty="0" smtClean="0"/>
              <a:t>, impertinent, canaille, impoli, commun, tudesque</a:t>
            </a:r>
          </a:p>
          <a:p>
            <a:endParaRPr lang="fr-FR" dirty="0" smtClean="0"/>
          </a:p>
          <a:p>
            <a:pPr lvl="1">
              <a:buFontTx/>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20</a:t>
            </a:fld>
            <a:endParaRPr lang="fr-FR"/>
          </a:p>
        </p:txBody>
      </p:sp>
      <p:sp>
        <p:nvSpPr>
          <p:cNvPr id="5" name="Espace réservé de la date 4"/>
          <p:cNvSpPr>
            <a:spLocks noGrp="1"/>
          </p:cNvSpPr>
          <p:nvPr>
            <p:ph type="dt" idx="11"/>
          </p:nvPr>
        </p:nvSpPr>
        <p:spPr/>
        <p:txBody>
          <a:bodyPr/>
          <a:lstStyle/>
          <a:p>
            <a:fld id="{94A61A4B-23E1-4454-862E-B242CFAF880E}" type="datetime1">
              <a:rPr lang="fr-FR" smtClean="0"/>
              <a:pPr/>
              <a:t>21/01/2017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Latin:  </a:t>
            </a:r>
            <a:r>
              <a:rPr lang="fr-FR" i="1" dirty="0" err="1" smtClean="0"/>
              <a:t>Bonum</a:t>
            </a:r>
            <a:r>
              <a:rPr lang="fr-FR" i="1" dirty="0" smtClean="0"/>
              <a:t> </a:t>
            </a:r>
            <a:r>
              <a:rPr lang="fr-FR" i="1" dirty="0" err="1" smtClean="0"/>
              <a:t>publicum</a:t>
            </a:r>
            <a:r>
              <a:rPr lang="fr-FR" i="1" dirty="0" smtClean="0"/>
              <a:t>, </a:t>
            </a:r>
            <a:r>
              <a:rPr lang="fr-FR" i="1" dirty="0" err="1" smtClean="0"/>
              <a:t>Res</a:t>
            </a:r>
            <a:r>
              <a:rPr lang="fr-FR" i="1" dirty="0" smtClean="0"/>
              <a:t> </a:t>
            </a:r>
            <a:r>
              <a:rPr lang="fr-FR" i="1" dirty="0" err="1" smtClean="0"/>
              <a:t>publica</a:t>
            </a:r>
            <a:endParaRPr lang="fr-FR" i="1" dirty="0" smtClean="0"/>
          </a:p>
          <a:p>
            <a:endParaRPr lang="fr-FR" dirty="0" smtClean="0"/>
          </a:p>
          <a:p>
            <a:pPr>
              <a:buFontTx/>
              <a:buChar char="-"/>
            </a:pPr>
            <a:r>
              <a:rPr lang="fr-FR" dirty="0" smtClean="0"/>
              <a:t>Montesquieu EDL XXVI,</a:t>
            </a:r>
            <a:r>
              <a:rPr lang="fr-FR" baseline="0" dirty="0" smtClean="0"/>
              <a:t> 15: « Il n’est vrai que le bien public doit l’emporter sur le bien particulier que quand il s’agit de la liberté du citoyen et non quand il s’agit de la propriété  des biens ».</a:t>
            </a:r>
          </a:p>
          <a:p>
            <a:pPr>
              <a:buFontTx/>
              <a:buChar char="-"/>
            </a:pPr>
            <a:endParaRPr lang="fr-FR" baseline="0" dirty="0" smtClean="0"/>
          </a:p>
          <a:p>
            <a:pPr>
              <a:buFontTx/>
              <a:buChar char="-"/>
            </a:pPr>
            <a:r>
              <a:rPr lang="fr-FR" baseline="0" dirty="0" smtClean="0"/>
              <a:t> Chez les moralistes classiques, la notion d’intérêt est centrale, celle d’intérêt partagé l’est beaucoup moins.</a:t>
            </a:r>
          </a:p>
          <a:p>
            <a:pPr>
              <a:buFontTx/>
              <a:buChar char="-"/>
            </a:pPr>
            <a:endParaRPr lang="fr-FR" baseline="0" dirty="0" smtClean="0"/>
          </a:p>
          <a:p>
            <a:pPr>
              <a:buFontTx/>
              <a:buChar char="-"/>
            </a:pPr>
            <a:r>
              <a:rPr lang="fr-FR" baseline="0" dirty="0" smtClean="0"/>
              <a:t> Chez Bayle </a:t>
            </a: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22</a:t>
            </a:fld>
            <a:endParaRPr lang="fr-FR"/>
          </a:p>
        </p:txBody>
      </p:sp>
      <p:sp>
        <p:nvSpPr>
          <p:cNvPr id="5" name="Espace réservé de la date 4"/>
          <p:cNvSpPr>
            <a:spLocks noGrp="1"/>
          </p:cNvSpPr>
          <p:nvPr>
            <p:ph type="dt" idx="11"/>
          </p:nvPr>
        </p:nvSpPr>
        <p:spPr/>
        <p:txBody>
          <a:bodyPr/>
          <a:lstStyle/>
          <a:p>
            <a:fld id="{FC5F631C-362C-4134-8B59-F7119AD59131}" type="datetime1">
              <a:rPr lang="fr-FR" smtClean="0"/>
              <a:pPr/>
              <a:t>21/01/2017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Statistique</a:t>
            </a:r>
            <a:r>
              <a:rPr lang="fr-FR" baseline="0" dirty="0" smtClean="0"/>
              <a:t> </a:t>
            </a:r>
            <a:r>
              <a:rPr lang="fr-FR" baseline="0" dirty="0" err="1" smtClean="0"/>
              <a:t>Frantext</a:t>
            </a:r>
            <a:r>
              <a:rPr lang="fr-FR" baseline="0" dirty="0" smtClean="0"/>
              <a:t>  INALF-TLF: Corpus de 5000 textes du 15</a:t>
            </a:r>
            <a:r>
              <a:rPr lang="fr-FR" baseline="30000" dirty="0" smtClean="0"/>
              <a:t>ème</a:t>
            </a:r>
            <a:r>
              <a:rPr lang="fr-FR" baseline="0" dirty="0" smtClean="0"/>
              <a:t> au 21</a:t>
            </a:r>
            <a:r>
              <a:rPr lang="fr-FR" baseline="30000" dirty="0" smtClean="0"/>
              <a:t>ème</a:t>
            </a:r>
            <a:r>
              <a:rPr lang="fr-FR" baseline="0" dirty="0" smtClean="0"/>
              <a:t>  siècle; 100 M </a:t>
            </a:r>
            <a:r>
              <a:rPr lang="fr-FR" baseline="0" dirty="0" err="1" smtClean="0"/>
              <a:t>occ</a:t>
            </a:r>
            <a:r>
              <a:rPr lang="fr-FR" baseline="0" dirty="0" smtClean="0"/>
              <a:t> env., représentant les grands textes de la culture française</a:t>
            </a:r>
          </a:p>
          <a:p>
            <a:r>
              <a:rPr lang="fr-FR" baseline="0" dirty="0" smtClean="0"/>
              <a:t>- Première « Archive » textuelle numérique ( recueil dès 1962) littéraires, philosophiques et techniques.</a:t>
            </a:r>
          </a:p>
          <a:p>
            <a:r>
              <a:rPr lang="fr-FR" baseline="0" dirty="0" smtClean="0"/>
              <a:t>- La fin du 14</a:t>
            </a:r>
            <a:r>
              <a:rPr lang="fr-FR" baseline="30000" dirty="0" smtClean="0"/>
              <a:t>ème</a:t>
            </a:r>
            <a:r>
              <a:rPr lang="fr-FR" baseline="0" dirty="0" smtClean="0"/>
              <a:t> siècle  et la fin du 16</a:t>
            </a:r>
            <a:r>
              <a:rPr lang="fr-FR" baseline="30000" dirty="0" smtClean="0"/>
              <a:t>ème</a:t>
            </a:r>
            <a:r>
              <a:rPr lang="fr-FR" baseline="0" dirty="0" smtClean="0"/>
              <a:t> : deux périodes de haute fréquence (relative) dans le corpus</a:t>
            </a:r>
          </a:p>
          <a:p>
            <a:endParaRPr lang="fr-FR"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23</a:t>
            </a:fld>
            <a:endParaRPr lang="fr-FR"/>
          </a:p>
        </p:txBody>
      </p:sp>
      <p:sp>
        <p:nvSpPr>
          <p:cNvPr id="5" name="Espace réservé de la date 4"/>
          <p:cNvSpPr>
            <a:spLocks noGrp="1"/>
          </p:cNvSpPr>
          <p:nvPr>
            <p:ph type="dt" idx="11"/>
          </p:nvPr>
        </p:nvSpPr>
        <p:spPr/>
        <p:txBody>
          <a:bodyPr/>
          <a:lstStyle/>
          <a:p>
            <a:fld id="{97ADC1ED-72CA-4AEB-8F49-533E1A1F8EEC}" type="datetime1">
              <a:rPr lang="fr-FR" smtClean="0"/>
              <a:pPr/>
              <a:t>21/01/2017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81075" y="755650"/>
            <a:ext cx="4572000" cy="3429000"/>
          </a:xfrm>
        </p:spPr>
      </p:sp>
      <p:sp>
        <p:nvSpPr>
          <p:cNvPr id="3" name="Espace réservé des commentaires 2"/>
          <p:cNvSpPr>
            <a:spLocks noGrp="1"/>
          </p:cNvSpPr>
          <p:nvPr>
            <p:ph type="body" idx="1"/>
          </p:nvPr>
        </p:nvSpPr>
        <p:spPr/>
        <p:txBody>
          <a:bodyPr>
            <a:normAutofit/>
          </a:bodyPr>
          <a:lstStyle/>
          <a:p>
            <a:pPr>
              <a:buFontTx/>
              <a:buChar char="-"/>
            </a:pPr>
            <a:r>
              <a:rPr lang="fr-FR" dirty="0" smtClean="0"/>
              <a:t> Résultat d’une interrogation simple: </a:t>
            </a:r>
            <a:r>
              <a:rPr lang="fr-FR" i="1" dirty="0" smtClean="0"/>
              <a:t>commun(e)(s) </a:t>
            </a:r>
            <a:r>
              <a:rPr lang="fr-FR" dirty="0" smtClean="0"/>
              <a:t>sur Google, avril 2016: 1 200 000 occurrences. </a:t>
            </a:r>
          </a:p>
          <a:p>
            <a:pPr>
              <a:buFontTx/>
              <a:buChar char="-"/>
            </a:pPr>
            <a:r>
              <a:rPr lang="fr-FR" dirty="0" smtClean="0"/>
              <a:t> On</a:t>
            </a:r>
            <a:r>
              <a:rPr lang="fr-FR" baseline="0" dirty="0" smtClean="0"/>
              <a:t> observe sur le </a:t>
            </a:r>
            <a:r>
              <a:rPr lang="fr-FR" dirty="0" smtClean="0"/>
              <a:t>recueil des vingt premières pages référencées de nombreuses variantes et quelques tendances:</a:t>
            </a:r>
          </a:p>
          <a:p>
            <a:pPr lvl="1">
              <a:buFontTx/>
              <a:buChar char="-"/>
            </a:pPr>
            <a:r>
              <a:rPr lang="fr-FR" dirty="0" smtClean="0"/>
              <a:t> Le masculin, et</a:t>
            </a:r>
            <a:r>
              <a:rPr lang="fr-FR" baseline="0" dirty="0" smtClean="0"/>
              <a:t> le p</a:t>
            </a:r>
            <a:r>
              <a:rPr lang="fr-FR" dirty="0" smtClean="0"/>
              <a:t>luriel sont les plus fréquents</a:t>
            </a:r>
          </a:p>
          <a:p>
            <a:pPr lvl="1">
              <a:buFontTx/>
              <a:buChar char="-"/>
            </a:pPr>
            <a:r>
              <a:rPr lang="fr-FR" dirty="0" smtClean="0"/>
              <a:t>Tendance</a:t>
            </a:r>
            <a:r>
              <a:rPr lang="fr-FR" baseline="0" dirty="0" smtClean="0"/>
              <a:t> à l’ellipse de</a:t>
            </a:r>
            <a:r>
              <a:rPr lang="fr-FR" i="1" baseline="0" dirty="0" smtClean="0"/>
              <a:t> bien</a:t>
            </a:r>
            <a:endParaRPr lang="fr-FR" i="1" dirty="0" smtClean="0"/>
          </a:p>
          <a:p>
            <a:pPr>
              <a:buFontTx/>
              <a:buChar char="-"/>
            </a:pPr>
            <a:r>
              <a:rPr lang="fr-FR" baseline="0" dirty="0" smtClean="0"/>
              <a:t> On peut d</a:t>
            </a:r>
            <a:r>
              <a:rPr lang="fr-FR" dirty="0" smtClean="0"/>
              <a:t>istinguer des usages et des univers sémantiques bien marqués</a:t>
            </a:r>
          </a:p>
          <a:p>
            <a:pPr lvl="1">
              <a:buFontTx/>
              <a:buChar char="-"/>
            </a:pPr>
            <a:r>
              <a:rPr lang="fr-FR" dirty="0" smtClean="0"/>
              <a:t> Usage technique au pluriel dans le droit privé: </a:t>
            </a:r>
            <a:r>
              <a:rPr lang="fr-FR" i="1" dirty="0" smtClean="0"/>
              <a:t>les</a:t>
            </a:r>
            <a:r>
              <a:rPr lang="fr-FR" i="1" baseline="0" dirty="0" smtClean="0"/>
              <a:t> biens communs du couple, les biens communs de l’association, etc.</a:t>
            </a:r>
            <a:endParaRPr lang="fr-FR" dirty="0" smtClean="0"/>
          </a:p>
          <a:p>
            <a:pPr lvl="1">
              <a:buFontTx/>
              <a:buChar char="-"/>
            </a:pPr>
            <a:r>
              <a:rPr lang="fr-FR" dirty="0" smtClean="0"/>
              <a:t> Usage comme nom</a:t>
            </a:r>
            <a:r>
              <a:rPr lang="fr-FR" baseline="0" dirty="0" smtClean="0"/>
              <a:t> propre d’associations, entreprises: </a:t>
            </a:r>
            <a:r>
              <a:rPr lang="fr-FR" i="1" dirty="0" smtClean="0"/>
              <a:t>Maison des biens communs, République des biens communs, etc.</a:t>
            </a:r>
          </a:p>
          <a:p>
            <a:pPr lvl="1">
              <a:buFontTx/>
              <a:buChar char="-"/>
            </a:pPr>
            <a:r>
              <a:rPr lang="fr-FR" i="0" dirty="0" smtClean="0"/>
              <a:t> Dénomination</a:t>
            </a:r>
            <a:r>
              <a:rPr lang="fr-FR" i="0" baseline="0" dirty="0" smtClean="0"/>
              <a:t> dans des u</a:t>
            </a:r>
            <a:r>
              <a:rPr lang="fr-FR" i="0" dirty="0" smtClean="0"/>
              <a:t>sages</a:t>
            </a:r>
            <a:r>
              <a:rPr lang="fr-FR" i="0" baseline="0" dirty="0" smtClean="0"/>
              <a:t> délibératif ou polémique: d</a:t>
            </a:r>
            <a:r>
              <a:rPr lang="fr-FR" dirty="0" smtClean="0"/>
              <a:t>es controverses sémantiques mettent régulièrement</a:t>
            </a:r>
            <a:r>
              <a:rPr lang="fr-FR" baseline="0" dirty="0" smtClean="0"/>
              <a:t> </a:t>
            </a:r>
            <a:r>
              <a:rPr lang="fr-FR" dirty="0" smtClean="0"/>
              <a:t>aux prises</a:t>
            </a:r>
            <a:r>
              <a:rPr lang="fr-FR" baseline="0" dirty="0" smtClean="0"/>
              <a:t> des positions antagonistes  mêlant des champs de connaissances et des pratiques associées:</a:t>
            </a:r>
            <a:endParaRPr lang="fr-FR" dirty="0" smtClean="0"/>
          </a:p>
          <a:p>
            <a:r>
              <a:rPr lang="fr-FR" dirty="0" smtClean="0"/>
              <a:t>	- au discours juridique,</a:t>
            </a:r>
            <a:r>
              <a:rPr lang="fr-FR" baseline="0" dirty="0" smtClean="0"/>
              <a:t> </a:t>
            </a:r>
          </a:p>
          <a:p>
            <a:r>
              <a:rPr lang="fr-FR" baseline="0" dirty="0" smtClean="0"/>
              <a:t>	- au discours économique, </a:t>
            </a:r>
          </a:p>
          <a:p>
            <a:r>
              <a:rPr lang="fr-FR" baseline="0" dirty="0" smtClean="0"/>
              <a:t>	- au discours écologique,</a:t>
            </a:r>
          </a:p>
          <a:p>
            <a:r>
              <a:rPr lang="fr-FR" baseline="0" dirty="0" smtClean="0"/>
              <a:t>	- au discours philosophique et politique</a:t>
            </a:r>
          </a:p>
          <a:p>
            <a:r>
              <a:rPr lang="fr-FR" baseline="0" dirty="0" smtClean="0"/>
              <a:t>- </a:t>
            </a:r>
            <a:r>
              <a:rPr lang="fr-FR" dirty="0" smtClean="0"/>
              <a:t>Le</a:t>
            </a:r>
            <a:r>
              <a:rPr lang="fr-FR" baseline="0" dirty="0" smtClean="0"/>
              <a:t> thème transversal </a:t>
            </a:r>
            <a:r>
              <a:rPr lang="fr-FR" i="1" baseline="0" dirty="0" smtClean="0"/>
              <a:t>commun </a:t>
            </a:r>
            <a:r>
              <a:rPr lang="fr-FR" baseline="0" dirty="0" smtClean="0"/>
              <a:t>occupe largement l’espace public actuel , et ce depuis plusieurs années,</a:t>
            </a:r>
            <a:r>
              <a:rPr lang="fr-FR" dirty="0" smtClean="0"/>
              <a:t> </a:t>
            </a:r>
            <a:r>
              <a:rPr lang="fr-FR" baseline="0" dirty="0" smtClean="0"/>
              <a:t> </a:t>
            </a:r>
            <a:r>
              <a:rPr lang="fr-FR" dirty="0" smtClean="0"/>
              <a:t>s</a:t>
            </a:r>
            <a:r>
              <a:rPr lang="fr-FR" baseline="0" dirty="0" smtClean="0"/>
              <a:t>ans être pour autant une notion dominante.</a:t>
            </a:r>
          </a:p>
          <a:p>
            <a:r>
              <a:rPr lang="fr-FR" baseline="0" dirty="0" smtClean="0"/>
              <a:t>	</a:t>
            </a:r>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a:t>
            </a:fld>
            <a:endParaRPr lang="fr-FR"/>
          </a:p>
        </p:txBody>
      </p:sp>
      <p:sp>
        <p:nvSpPr>
          <p:cNvPr id="5" name="Espace réservé de la date 4"/>
          <p:cNvSpPr>
            <a:spLocks noGrp="1"/>
          </p:cNvSpPr>
          <p:nvPr>
            <p:ph type="dt" idx="11"/>
          </p:nvPr>
        </p:nvSpPr>
        <p:spPr/>
        <p:txBody>
          <a:bodyPr/>
          <a:lstStyle/>
          <a:p>
            <a:fld id="{877B15A2-41BA-436F-9EB3-B9E5CFAD6D43}" type="datetime1">
              <a:rPr lang="fr-FR" smtClean="0"/>
              <a:pPr/>
              <a:t>21/01/2017</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Un tri par fréquence (tranches de 50 années) permet d’évaluer (avec prudence) l’importance d’un mot dans une période historique, en fréquence relative, ce qui permet de tenir compte des différences quantitatives des données et de leur nature.</a:t>
            </a:r>
          </a:p>
          <a:p>
            <a:endParaRPr lang="fr-FR" baseline="0" dirty="0" smtClean="0"/>
          </a:p>
          <a:p>
            <a:r>
              <a:rPr lang="fr-FR" baseline="0" dirty="0" smtClean="0"/>
              <a:t>On notera seulement que la fin 19</a:t>
            </a:r>
            <a:r>
              <a:rPr lang="fr-FR" baseline="30000" dirty="0" smtClean="0"/>
              <a:t>ème</a:t>
            </a:r>
            <a:r>
              <a:rPr lang="fr-FR" baseline="0" dirty="0" smtClean="0"/>
              <a:t> et le 20</a:t>
            </a:r>
            <a:r>
              <a:rPr lang="fr-FR" baseline="30000" dirty="0" smtClean="0"/>
              <a:t>ème</a:t>
            </a:r>
            <a:r>
              <a:rPr lang="fr-FR" baseline="0" dirty="0" smtClean="0"/>
              <a:t> sont dans la deuxième partie.</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24</a:t>
            </a:fld>
            <a:endParaRPr lang="fr-FR"/>
          </a:p>
        </p:txBody>
      </p:sp>
      <p:sp>
        <p:nvSpPr>
          <p:cNvPr id="5" name="Espace réservé de la date 4"/>
          <p:cNvSpPr>
            <a:spLocks noGrp="1"/>
          </p:cNvSpPr>
          <p:nvPr>
            <p:ph type="dt" idx="11"/>
          </p:nvPr>
        </p:nvSpPr>
        <p:spPr/>
        <p:txBody>
          <a:bodyPr/>
          <a:lstStyle/>
          <a:p>
            <a:fld id="{62F90730-BC9C-4040-B8FC-21B238922E70}" type="datetime1">
              <a:rPr lang="fr-FR" smtClean="0"/>
              <a:pPr/>
              <a:t>21/01/2017</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 La notion de trajet thématique a été développée par l’historien du discours Jacques </a:t>
            </a:r>
            <a:r>
              <a:rPr lang="fr-FR" dirty="0" err="1" smtClean="0"/>
              <a:t>Guilhaumou</a:t>
            </a:r>
            <a:r>
              <a:rPr lang="fr-FR" dirty="0" smtClean="0"/>
              <a:t>; elle consiste  notamment à construire</a:t>
            </a:r>
            <a:r>
              <a:rPr lang="fr-FR" baseline="0" dirty="0" smtClean="0"/>
              <a:t> des liens dans une archive reposant sur les attestations de mots et d’expressions. Elle conduit à </a:t>
            </a:r>
            <a:r>
              <a:rPr lang="fr-FR" baseline="0" dirty="0" err="1" smtClean="0"/>
              <a:t>innterpréter</a:t>
            </a:r>
            <a:r>
              <a:rPr lang="fr-FR" baseline="0" dirty="0" smtClean="0"/>
              <a:t> ces liens pour comprendre les effets de sens et les logiques sociales.</a:t>
            </a:r>
          </a:p>
          <a:p>
            <a:pPr>
              <a:buFontTx/>
              <a:buChar char="-"/>
            </a:pPr>
            <a:endParaRPr lang="fr-FR" baseline="0" dirty="0" smtClean="0"/>
          </a:p>
          <a:p>
            <a:pPr>
              <a:buFontTx/>
              <a:buChar char="-"/>
            </a:pPr>
            <a:r>
              <a:rPr lang="fr-FR" baseline="0" dirty="0" smtClean="0"/>
              <a:t>Le trajet survole </a:t>
            </a:r>
          </a:p>
          <a:p>
            <a:pPr lvl="1">
              <a:buFontTx/>
              <a:buChar char="-"/>
            </a:pPr>
            <a:r>
              <a:rPr lang="fr-FR" baseline="0" dirty="0" smtClean="0"/>
              <a:t> GALLICA (1200 occurrences env.  de </a:t>
            </a:r>
            <a:r>
              <a:rPr lang="fr-FR" i="1" baseline="0" dirty="0" smtClean="0"/>
              <a:t>commun</a:t>
            </a:r>
            <a:r>
              <a:rPr lang="fr-FR" baseline="0" dirty="0" smtClean="0"/>
              <a:t> de 1400 à 1800)</a:t>
            </a:r>
          </a:p>
          <a:p>
            <a:pPr lvl="1">
              <a:buFontTx/>
              <a:buChar char="-"/>
            </a:pPr>
            <a:r>
              <a:rPr lang="fr-FR" baseline="0" dirty="0" smtClean="0"/>
              <a:t>FRANTEXT (2000 occurrences env.  De </a:t>
            </a:r>
            <a:r>
              <a:rPr lang="fr-FR" i="1" baseline="0" dirty="0" smtClean="0"/>
              <a:t>commun(e)(s), général, public)</a:t>
            </a:r>
            <a:endParaRPr lang="fr-FR" dirty="0" smtClean="0"/>
          </a:p>
          <a:p>
            <a:pPr>
              <a:buFontTx/>
              <a:buChar char="-"/>
            </a:pPr>
            <a:endParaRPr lang="fr-FR" dirty="0" smtClean="0"/>
          </a:p>
          <a:p>
            <a:pPr>
              <a:buFontTx/>
              <a:buChar char="-"/>
            </a:pPr>
            <a:r>
              <a:rPr lang="fr-FR" dirty="0" smtClean="0"/>
              <a:t> </a:t>
            </a:r>
            <a:r>
              <a:rPr lang="fr-FR" b="1" dirty="0" smtClean="0"/>
              <a:t>Premières</a:t>
            </a:r>
            <a:r>
              <a:rPr lang="fr-FR" b="1" baseline="0" dirty="0" smtClean="0"/>
              <a:t> c</a:t>
            </a:r>
            <a:r>
              <a:rPr lang="fr-FR" b="1" dirty="0" smtClean="0"/>
              <a:t>itations</a:t>
            </a:r>
            <a:r>
              <a:rPr lang="fr-FR" b="1" baseline="0" dirty="0" smtClean="0"/>
              <a:t> INALF</a:t>
            </a:r>
          </a:p>
          <a:p>
            <a:endParaRPr lang="fr-FR" baseline="0" dirty="0" smtClean="0"/>
          </a:p>
          <a:p>
            <a:r>
              <a:rPr lang="fr-FR" baseline="0" dirty="0" smtClean="0"/>
              <a:t>- Très nombreuses occurrences dans les textes qui précèdent la Renaissance: Alain Chartier, Legrand, Antoine Lasalle, Jean Calvin, La </a:t>
            </a:r>
            <a:r>
              <a:rPr lang="fr-FR" baseline="0" dirty="0" err="1" smtClean="0"/>
              <a:t>Boétie</a:t>
            </a:r>
            <a:r>
              <a:rPr lang="fr-FR" baseline="0" dirty="0" smtClean="0"/>
              <a:t>, Montaigne, Des Périer, Garnier, Montaigne, Fauchet, Camus, </a:t>
            </a:r>
            <a:r>
              <a:rPr lang="fr-FR" baseline="0" dirty="0" err="1" smtClean="0"/>
              <a:t>Monchrestien</a:t>
            </a:r>
            <a:r>
              <a:rPr lang="fr-FR" baseline="0" dirty="0" smtClean="0"/>
              <a:t>, Bertaut</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ORESME Nicole/</a:t>
            </a:r>
            <a:r>
              <a:rPr lang="fr-FR" sz="1200" i="1" dirty="0" smtClean="0">
                <a:solidFill>
                  <a:srgbClr val="FF0000"/>
                </a:solidFill>
              </a:rPr>
              <a:t>Le Livre de Ethiques d'Aristote</a:t>
            </a:r>
            <a:r>
              <a:rPr lang="fr-FR" sz="1200" dirty="0" smtClean="0">
                <a:solidFill>
                  <a:srgbClr val="FF0000"/>
                </a:solidFill>
              </a:rPr>
              <a:t>/1370, 10 occurrences. :</a:t>
            </a:r>
            <a:r>
              <a:rPr lang="fr-FR" sz="1200" baseline="0" dirty="0" smtClean="0">
                <a:solidFill>
                  <a:srgbClr val="FF0000"/>
                </a:solidFill>
              </a:rPr>
              <a:t> </a:t>
            </a:r>
            <a:r>
              <a:rPr lang="fr-FR" baseline="0" dirty="0" smtClean="0"/>
              <a:t>Première traduction d’Aristote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FOULECHAT Denis/</a:t>
            </a:r>
            <a:r>
              <a:rPr lang="fr-FR" i="1" dirty="0" smtClean="0"/>
              <a:t>Le </a:t>
            </a:r>
            <a:r>
              <a:rPr lang="fr-FR" i="1" dirty="0" err="1" smtClean="0"/>
              <a:t>policratique</a:t>
            </a:r>
            <a:r>
              <a:rPr lang="fr-FR" i="1" dirty="0" smtClean="0"/>
              <a:t> de Jean de Salisbury</a:t>
            </a:r>
            <a:r>
              <a:rPr lang="fr-FR" dirty="0" smtClean="0"/>
              <a:t>. Livres VI et VII, 1372, 15 occurrences de </a:t>
            </a:r>
            <a:r>
              <a:rPr lang="fr-FR" i="1" dirty="0" smtClean="0"/>
              <a:t>Bien commun</a:t>
            </a:r>
          </a:p>
          <a:p>
            <a:pPr>
              <a:buNone/>
            </a:pPr>
            <a:r>
              <a:rPr lang="fr-FR" sz="1200" dirty="0" smtClean="0"/>
              <a:t>Pages 167d-168b. : </a:t>
            </a:r>
          </a:p>
          <a:p>
            <a:pPr>
              <a:buNone/>
            </a:pPr>
            <a:r>
              <a:rPr lang="fr-FR" sz="1200" i="1" dirty="0" smtClean="0"/>
              <a:t>Que nulle </a:t>
            </a:r>
            <a:r>
              <a:rPr lang="fr-FR" sz="1200" i="1" dirty="0" err="1" smtClean="0"/>
              <a:t>maistrise</a:t>
            </a:r>
            <a:r>
              <a:rPr lang="fr-FR" sz="1200" i="1" dirty="0" smtClean="0"/>
              <a:t> ne </a:t>
            </a:r>
            <a:r>
              <a:rPr lang="fr-FR" sz="1200" i="1" dirty="0" err="1" smtClean="0"/>
              <a:t>seignourie</a:t>
            </a:r>
            <a:r>
              <a:rPr lang="fr-FR" sz="1200" i="1" dirty="0" smtClean="0"/>
              <a:t> </a:t>
            </a:r>
            <a:r>
              <a:rPr lang="fr-FR" sz="1200" i="1" dirty="0" err="1" smtClean="0"/>
              <a:t>puet</a:t>
            </a:r>
            <a:r>
              <a:rPr lang="fr-FR" sz="1200" i="1" dirty="0" smtClean="0"/>
              <a:t> </a:t>
            </a:r>
            <a:r>
              <a:rPr lang="fr-FR" sz="1200" i="1" dirty="0" err="1" smtClean="0"/>
              <a:t>estre</a:t>
            </a:r>
            <a:r>
              <a:rPr lang="fr-FR" sz="1200" i="1" dirty="0" smtClean="0"/>
              <a:t> </a:t>
            </a:r>
            <a:r>
              <a:rPr lang="fr-FR" sz="1200" i="1" dirty="0" err="1" smtClean="0"/>
              <a:t>gouvernee</a:t>
            </a:r>
            <a:r>
              <a:rPr lang="fr-FR" sz="1200" i="1" dirty="0" smtClean="0"/>
              <a:t> en santé </a:t>
            </a:r>
            <a:r>
              <a:rPr lang="fr-FR" sz="1200" i="1" dirty="0" err="1" smtClean="0"/>
              <a:t>sanz</a:t>
            </a:r>
            <a:r>
              <a:rPr lang="fr-FR" sz="1200" i="1" dirty="0" smtClean="0"/>
              <a:t> prudence et diligence, et que le </a:t>
            </a:r>
            <a:r>
              <a:rPr lang="fr-FR" sz="1200" i="1" dirty="0" smtClean="0">
                <a:solidFill>
                  <a:srgbClr val="FF0000"/>
                </a:solidFill>
              </a:rPr>
              <a:t>bien commun </a:t>
            </a:r>
            <a:r>
              <a:rPr lang="fr-FR" sz="1200" i="1" dirty="0" smtClean="0"/>
              <a:t>ne </a:t>
            </a:r>
            <a:r>
              <a:rPr lang="fr-FR" sz="1200" i="1" dirty="0" err="1" smtClean="0"/>
              <a:t>puet</a:t>
            </a:r>
            <a:r>
              <a:rPr lang="fr-FR" sz="1200" i="1" dirty="0" smtClean="0"/>
              <a:t> </a:t>
            </a:r>
            <a:r>
              <a:rPr lang="fr-FR" sz="1200" i="1" dirty="0" err="1" smtClean="0"/>
              <a:t>estre</a:t>
            </a:r>
            <a:r>
              <a:rPr lang="fr-FR" sz="1200" i="1" dirty="0" smtClean="0"/>
              <a:t> en vigueur qui a le </a:t>
            </a:r>
            <a:r>
              <a:rPr lang="fr-FR" sz="1200" i="1" dirty="0" err="1" smtClean="0"/>
              <a:t>chief</a:t>
            </a:r>
            <a:r>
              <a:rPr lang="fr-FR" sz="1200" i="1" dirty="0" smtClean="0"/>
              <a:t> malade.</a:t>
            </a:r>
            <a:endParaRPr lang="fr-FR" sz="1200" dirty="0" smtClean="0"/>
          </a:p>
          <a:p>
            <a:endParaRPr lang="fr-FR" baseline="0" dirty="0" smtClean="0"/>
          </a:p>
          <a:p>
            <a:r>
              <a:rPr lang="fr-FR" baseline="0" dirty="0" smtClean="0"/>
              <a:t>Traité sur la bonne gouvernance  dans l’ordre médiéval</a:t>
            </a:r>
          </a:p>
          <a:p>
            <a:endParaRPr lang="fr-FR" baseline="0" dirty="0" smtClean="0"/>
          </a:p>
          <a:p>
            <a:r>
              <a:rPr lang="fr-FR" b="1" baseline="0" dirty="0" smtClean="0"/>
              <a:t>Premier texte de MF dans </a:t>
            </a:r>
            <a:r>
              <a:rPr lang="fr-FR" b="1" baseline="0" dirty="0" err="1" smtClean="0"/>
              <a:t>Frantext</a:t>
            </a:r>
            <a:r>
              <a:rPr lang="fr-FR" baseline="0" dirty="0" smtClean="0"/>
              <a:t>:</a:t>
            </a:r>
          </a:p>
          <a:p>
            <a:endParaRPr lang="fr-FR" baseline="0" dirty="0" smtClean="0"/>
          </a:p>
          <a:p>
            <a:r>
              <a:rPr lang="fr-FR" dirty="0" smtClean="0"/>
              <a:t>6031/GUILLAUME DE DIGULLEVILLE /Le Pèlerinage de vie humaine/1330-1331</a:t>
            </a:r>
          </a:p>
          <a:p>
            <a:r>
              <a:rPr lang="fr-FR" dirty="0" smtClean="0"/>
              <a:t>Pages 10a-10d /  I </a:t>
            </a:r>
          </a:p>
          <a:p>
            <a:r>
              <a:rPr lang="fr-FR" dirty="0" smtClean="0"/>
              <a:t>ainsi me vit</a:t>
            </a:r>
          </a:p>
          <a:p>
            <a:r>
              <a:rPr lang="fr-FR" dirty="0" smtClean="0"/>
              <a:t> </a:t>
            </a:r>
            <a:r>
              <a:rPr lang="fr-FR" dirty="0" err="1" smtClean="0"/>
              <a:t>Desconforté</a:t>
            </a:r>
            <a:r>
              <a:rPr lang="fr-FR" dirty="0" smtClean="0"/>
              <a:t>, forment me rit,</a:t>
            </a:r>
          </a:p>
          <a:p>
            <a:r>
              <a:rPr lang="fr-FR" dirty="0" smtClean="0"/>
              <a:t> Puis m'</a:t>
            </a:r>
            <a:r>
              <a:rPr lang="fr-FR" dirty="0" err="1" smtClean="0"/>
              <a:t>apela</a:t>
            </a:r>
            <a:r>
              <a:rPr lang="fr-FR" dirty="0" smtClean="0"/>
              <a:t> en moi disant :</a:t>
            </a:r>
          </a:p>
          <a:p>
            <a:r>
              <a:rPr lang="fr-FR" dirty="0" smtClean="0"/>
              <a:t> « Fol, que vas tu ainsi pensant ?</a:t>
            </a:r>
          </a:p>
          <a:p>
            <a:r>
              <a:rPr lang="fr-FR" dirty="0" smtClean="0"/>
              <a:t> Me </a:t>
            </a:r>
            <a:r>
              <a:rPr lang="fr-FR" dirty="0" err="1" smtClean="0"/>
              <a:t>cuides</a:t>
            </a:r>
            <a:r>
              <a:rPr lang="fr-FR" dirty="0" smtClean="0"/>
              <a:t> tu tout seul avoir</a:t>
            </a:r>
          </a:p>
          <a:p>
            <a:r>
              <a:rPr lang="fr-FR" dirty="0" smtClean="0"/>
              <a:t> À amie ? Tu dois savoir</a:t>
            </a:r>
          </a:p>
          <a:p>
            <a:r>
              <a:rPr lang="fr-FR" dirty="0" smtClean="0"/>
              <a:t> Que &lt;*bien*&gt; &lt;*commun*&gt; est le meilleur</a:t>
            </a:r>
          </a:p>
          <a:p>
            <a:r>
              <a:rPr lang="fr-FR" dirty="0" smtClean="0"/>
              <a:t> Et le profit est trop </a:t>
            </a:r>
            <a:r>
              <a:rPr lang="fr-FR" dirty="0" err="1" smtClean="0"/>
              <a:t>greigneur</a:t>
            </a:r>
            <a:endParaRPr lang="fr-FR" dirty="0" smtClean="0"/>
          </a:p>
          <a:p>
            <a:r>
              <a:rPr lang="fr-FR" dirty="0" smtClean="0"/>
              <a:t> D'une fontaine commune,</a:t>
            </a:r>
          </a:p>
          <a:p>
            <a:r>
              <a:rPr lang="fr-FR" dirty="0" smtClean="0"/>
              <a:t> Où </a:t>
            </a:r>
            <a:r>
              <a:rPr lang="fr-FR" dirty="0" err="1" smtClean="0"/>
              <a:t>puet</a:t>
            </a:r>
            <a:r>
              <a:rPr lang="fr-FR" dirty="0" smtClean="0"/>
              <a:t> </a:t>
            </a:r>
            <a:r>
              <a:rPr lang="fr-FR" dirty="0" err="1" smtClean="0"/>
              <a:t>chascun</a:t>
            </a:r>
            <a:r>
              <a:rPr lang="fr-FR" dirty="0" smtClean="0"/>
              <a:t> et </a:t>
            </a:r>
            <a:r>
              <a:rPr lang="fr-FR" dirty="0" err="1" smtClean="0"/>
              <a:t>chascune</a:t>
            </a:r>
            <a:endParaRPr lang="fr-FR" dirty="0" smtClean="0"/>
          </a:p>
          <a:p>
            <a:r>
              <a:rPr lang="fr-FR" dirty="0" smtClean="0"/>
              <a:t> </a:t>
            </a:r>
            <a:r>
              <a:rPr lang="fr-FR" dirty="0" err="1" smtClean="0"/>
              <a:t>Puisier</a:t>
            </a:r>
            <a:r>
              <a:rPr lang="fr-FR" dirty="0" smtClean="0"/>
              <a:t> </a:t>
            </a:r>
            <a:r>
              <a:rPr lang="fr-FR" dirty="0" err="1" smtClean="0"/>
              <a:t>eauë</a:t>
            </a:r>
            <a:r>
              <a:rPr lang="fr-FR" dirty="0" smtClean="0"/>
              <a:t> à son talent</a:t>
            </a:r>
          </a:p>
          <a:p>
            <a:r>
              <a:rPr lang="fr-FR" dirty="0" smtClean="0"/>
              <a:t> Et avoir en son </a:t>
            </a:r>
            <a:r>
              <a:rPr lang="fr-FR" dirty="0" err="1" smtClean="0"/>
              <a:t>aisement</a:t>
            </a:r>
            <a:r>
              <a:rPr lang="fr-FR" dirty="0" smtClean="0"/>
              <a:t>,</a:t>
            </a:r>
          </a:p>
          <a:p>
            <a:endParaRPr lang="fr-FR" dirty="0" smtClean="0"/>
          </a:p>
          <a:p>
            <a:endParaRPr lang="fr-FR" dirty="0" smtClean="0"/>
          </a:p>
          <a:p>
            <a:r>
              <a:rPr lang="fr-FR" dirty="0" smtClean="0"/>
              <a:t>7007/LEGRAND Jacques /Livre de bonnes meurs/1410</a:t>
            </a:r>
          </a:p>
          <a:p>
            <a:r>
              <a:rPr lang="fr-FR" dirty="0" smtClean="0"/>
              <a:t>Pages 362-363 / CY COMMENCE LA SECONDE PARTIE QUI PARLE DE TOUS ESTAS | CHAP. XIII. - COMMENT LES CHEVALIERS SE DOIVENT GOUVERNER</a:t>
            </a:r>
          </a:p>
          <a:p>
            <a:r>
              <a:rPr lang="fr-FR" dirty="0" err="1" smtClean="0"/>
              <a:t>puet</a:t>
            </a:r>
            <a:r>
              <a:rPr lang="fr-FR" dirty="0" smtClean="0"/>
              <a:t> </a:t>
            </a:r>
            <a:r>
              <a:rPr lang="fr-FR" dirty="0" err="1" smtClean="0"/>
              <a:t>congnoistre</a:t>
            </a:r>
            <a:r>
              <a:rPr lang="fr-FR" dirty="0" smtClean="0"/>
              <a:t> le tyran.</a:t>
            </a:r>
          </a:p>
          <a:p>
            <a:r>
              <a:rPr lang="fr-FR" dirty="0" smtClean="0"/>
              <a:t>Et a ce </a:t>
            </a:r>
            <a:r>
              <a:rPr lang="fr-FR" dirty="0" err="1" smtClean="0"/>
              <a:t>respont</a:t>
            </a:r>
            <a:r>
              <a:rPr lang="fr-FR" dirty="0" smtClean="0"/>
              <a:t> Aristote en son .VIe. livre de </a:t>
            </a:r>
            <a:r>
              <a:rPr lang="fr-FR" dirty="0" err="1" smtClean="0"/>
              <a:t>ethiques</a:t>
            </a:r>
            <a:r>
              <a:rPr lang="fr-FR" dirty="0" smtClean="0"/>
              <a:t> disant que entre </a:t>
            </a:r>
            <a:r>
              <a:rPr lang="fr-FR" dirty="0" err="1" smtClean="0"/>
              <a:t>roy</a:t>
            </a:r>
            <a:r>
              <a:rPr lang="fr-FR" baseline="0" dirty="0" smtClean="0"/>
              <a:t> </a:t>
            </a:r>
            <a:r>
              <a:rPr lang="fr-FR" dirty="0" smtClean="0"/>
              <a:t>et tyran a telle </a:t>
            </a:r>
            <a:r>
              <a:rPr lang="fr-FR" dirty="0" err="1" smtClean="0"/>
              <a:t>difference</a:t>
            </a:r>
            <a:r>
              <a:rPr lang="fr-FR" dirty="0" smtClean="0"/>
              <a:t> : car le </a:t>
            </a:r>
            <a:r>
              <a:rPr lang="fr-FR" dirty="0" err="1" smtClean="0"/>
              <a:t>roy</a:t>
            </a:r>
            <a:r>
              <a:rPr lang="fr-FR" dirty="0" smtClean="0"/>
              <a:t> </a:t>
            </a:r>
            <a:r>
              <a:rPr lang="fr-FR" dirty="0" err="1" smtClean="0"/>
              <a:t>quiert</a:t>
            </a:r>
            <a:r>
              <a:rPr lang="fr-FR" dirty="0" smtClean="0"/>
              <a:t> et </a:t>
            </a:r>
            <a:r>
              <a:rPr lang="fr-FR" dirty="0" err="1" smtClean="0"/>
              <a:t>desire</a:t>
            </a:r>
            <a:r>
              <a:rPr lang="fr-FR" dirty="0" smtClean="0"/>
              <a:t> le &lt;*bien*&gt; &lt;*commun*&gt;, et</a:t>
            </a:r>
          </a:p>
          <a:p>
            <a:r>
              <a:rPr lang="fr-FR" dirty="0" smtClean="0"/>
              <a:t>le tyran </a:t>
            </a:r>
            <a:r>
              <a:rPr lang="fr-FR" dirty="0" err="1" smtClean="0"/>
              <a:t>quiert</a:t>
            </a:r>
            <a:r>
              <a:rPr lang="fr-FR" dirty="0" smtClean="0"/>
              <a:t> son propre et particulier </a:t>
            </a:r>
            <a:r>
              <a:rPr lang="fr-FR" dirty="0" err="1" smtClean="0"/>
              <a:t>prouffit</a:t>
            </a:r>
            <a:r>
              <a:rPr lang="fr-FR" dirty="0" smtClean="0"/>
              <a:t> et l'oppression du</a:t>
            </a:r>
            <a:r>
              <a:rPr lang="fr-FR" baseline="0" dirty="0" smtClean="0"/>
              <a:t> </a:t>
            </a:r>
            <a:r>
              <a:rPr lang="fr-FR" dirty="0" smtClean="0"/>
              <a:t>peuple. Et </a:t>
            </a:r>
            <a:r>
              <a:rPr lang="fr-FR" dirty="0" err="1" smtClean="0"/>
              <a:t>pource</a:t>
            </a:r>
            <a:r>
              <a:rPr lang="fr-FR" dirty="0" smtClean="0"/>
              <a:t> que tyrannie est seigneurie violente et </a:t>
            </a:r>
            <a:r>
              <a:rPr lang="fr-FR" dirty="0" err="1" smtClean="0"/>
              <a:t>forcee</a:t>
            </a:r>
            <a:r>
              <a:rPr lang="fr-FR" dirty="0" smtClean="0"/>
              <a:t> et</a:t>
            </a:r>
            <a:r>
              <a:rPr lang="fr-FR" baseline="0" dirty="0" smtClean="0"/>
              <a:t> </a:t>
            </a:r>
            <a:r>
              <a:rPr lang="fr-FR" dirty="0" err="1" smtClean="0"/>
              <a:t>Oultrageuse</a:t>
            </a:r>
            <a:endParaRPr lang="fr-FR" dirty="0" smtClean="0"/>
          </a:p>
          <a:p>
            <a:endParaRPr lang="fr-FR" dirty="0" smtClean="0"/>
          </a:p>
          <a:p>
            <a:r>
              <a:rPr lang="fr-FR" dirty="0" smtClean="0"/>
              <a:t>0101/CHARTIER Alain/Le </a:t>
            </a:r>
            <a:r>
              <a:rPr lang="fr-FR" dirty="0" err="1" smtClean="0"/>
              <a:t>Quadrilogue</a:t>
            </a:r>
            <a:r>
              <a:rPr lang="fr-FR" dirty="0" smtClean="0"/>
              <a:t> </a:t>
            </a:r>
            <a:r>
              <a:rPr lang="fr-FR" dirty="0" err="1" smtClean="0"/>
              <a:t>invectif</a:t>
            </a:r>
            <a:r>
              <a:rPr lang="fr-FR" dirty="0" smtClean="0"/>
              <a:t>/1422</a:t>
            </a:r>
          </a:p>
          <a:p>
            <a:r>
              <a:rPr lang="fr-FR" dirty="0" smtClean="0"/>
              <a:t>Pages 31-33 / -</a:t>
            </a:r>
          </a:p>
          <a:p>
            <a:r>
              <a:rPr lang="fr-FR" dirty="0" smtClean="0"/>
              <a:t>Chose</a:t>
            </a:r>
            <a:r>
              <a:rPr lang="fr-FR" baseline="0" dirty="0" smtClean="0"/>
              <a:t> </a:t>
            </a:r>
            <a:r>
              <a:rPr lang="fr-FR" dirty="0" smtClean="0"/>
              <a:t>publique de l' </a:t>
            </a:r>
            <a:r>
              <a:rPr lang="fr-FR" dirty="0" err="1" smtClean="0"/>
              <a:t>usaige</a:t>
            </a:r>
            <a:r>
              <a:rPr lang="fr-FR" dirty="0" smtClean="0"/>
              <a:t> des biens qui d' elle sont </a:t>
            </a:r>
            <a:r>
              <a:rPr lang="fr-FR" dirty="0" err="1" smtClean="0"/>
              <a:t>issuz</a:t>
            </a:r>
            <a:r>
              <a:rPr lang="fr-FR" dirty="0" smtClean="0"/>
              <a:t>, mais</a:t>
            </a:r>
            <a:r>
              <a:rPr lang="fr-FR" baseline="0" dirty="0" smtClean="0"/>
              <a:t> </a:t>
            </a:r>
            <a:r>
              <a:rPr lang="fr-FR" dirty="0" smtClean="0"/>
              <a:t>tant sont </a:t>
            </a:r>
            <a:r>
              <a:rPr lang="fr-FR" dirty="0" err="1" smtClean="0"/>
              <a:t>ilz</a:t>
            </a:r>
            <a:r>
              <a:rPr lang="fr-FR" dirty="0" smtClean="0"/>
              <a:t> </a:t>
            </a:r>
            <a:r>
              <a:rPr lang="fr-FR" dirty="0" err="1" smtClean="0"/>
              <a:t>deceuz</a:t>
            </a:r>
            <a:r>
              <a:rPr lang="fr-FR" dirty="0" smtClean="0"/>
              <a:t> que maintes fois perdent leur </a:t>
            </a:r>
            <a:r>
              <a:rPr lang="fr-FR" dirty="0" err="1" smtClean="0"/>
              <a:t>chatel</a:t>
            </a:r>
            <a:r>
              <a:rPr lang="fr-FR" baseline="0" dirty="0" smtClean="0"/>
              <a:t> </a:t>
            </a:r>
            <a:r>
              <a:rPr lang="fr-FR" dirty="0" smtClean="0"/>
              <a:t>pour </a:t>
            </a:r>
            <a:r>
              <a:rPr lang="fr-FR" dirty="0" err="1" smtClean="0"/>
              <a:t>eschiver</a:t>
            </a:r>
            <a:r>
              <a:rPr lang="fr-FR" dirty="0" smtClean="0"/>
              <a:t> de </a:t>
            </a:r>
            <a:r>
              <a:rPr lang="fr-FR" dirty="0" err="1" smtClean="0"/>
              <a:t>proufiter</a:t>
            </a:r>
            <a:r>
              <a:rPr lang="fr-FR" dirty="0" smtClean="0"/>
              <a:t> au &lt;*bien*&gt; &lt;*commun*&gt;; et </a:t>
            </a:r>
            <a:r>
              <a:rPr lang="fr-FR" dirty="0" err="1" smtClean="0"/>
              <a:t>croy</a:t>
            </a:r>
            <a:r>
              <a:rPr lang="fr-FR" baseline="0" dirty="0" smtClean="0"/>
              <a:t> </a:t>
            </a:r>
            <a:r>
              <a:rPr lang="fr-FR" dirty="0" smtClean="0"/>
              <a:t>que le trop parler en charge ou accusation d' </a:t>
            </a:r>
            <a:r>
              <a:rPr lang="fr-FR" dirty="0" err="1" smtClean="0"/>
              <a:t>autruy</a:t>
            </a:r>
            <a:r>
              <a:rPr lang="fr-FR" dirty="0" smtClean="0"/>
              <a:t> ne</a:t>
            </a:r>
            <a:r>
              <a:rPr lang="fr-FR" baseline="0" dirty="0" smtClean="0"/>
              <a:t> </a:t>
            </a:r>
            <a:r>
              <a:rPr lang="fr-FR" dirty="0" smtClean="0"/>
              <a:t>soit </a:t>
            </a:r>
            <a:r>
              <a:rPr lang="fr-FR" dirty="0" err="1" smtClean="0"/>
              <a:t>ja</a:t>
            </a:r>
            <a:r>
              <a:rPr lang="fr-FR" dirty="0" smtClean="0"/>
              <a:t> chose trop louable. Je puis </a:t>
            </a:r>
            <a:r>
              <a:rPr lang="fr-FR" dirty="0" err="1" smtClean="0"/>
              <a:t>sceurement</a:t>
            </a:r>
            <a:r>
              <a:rPr lang="fr-FR" dirty="0" smtClean="0"/>
              <a:t> dire que</a:t>
            </a:r>
          </a:p>
          <a:p>
            <a:r>
              <a:rPr lang="fr-FR" dirty="0" smtClean="0"/>
              <a:t>oncques honneur, vertu et salut universel </a:t>
            </a: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25</a:t>
            </a:fld>
            <a:endParaRPr lang="fr-FR"/>
          </a:p>
        </p:txBody>
      </p:sp>
      <p:sp>
        <p:nvSpPr>
          <p:cNvPr id="5" name="Espace réservé de la date 4"/>
          <p:cNvSpPr>
            <a:spLocks noGrp="1"/>
          </p:cNvSpPr>
          <p:nvPr>
            <p:ph type="dt" idx="11"/>
          </p:nvPr>
        </p:nvSpPr>
        <p:spPr/>
        <p:txBody>
          <a:bodyPr/>
          <a:lstStyle/>
          <a:p>
            <a:fld id="{A916A817-296F-466C-8DAE-240A80F58E1C}" type="datetime1">
              <a:rPr lang="fr-FR" smtClean="0"/>
              <a:pPr/>
              <a:t>21/01/2017</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 Citations</a:t>
            </a:r>
            <a:r>
              <a:rPr lang="fr-FR" b="1" baseline="0" dirty="0" smtClean="0"/>
              <a:t> INALF</a:t>
            </a:r>
          </a:p>
          <a:p>
            <a:r>
              <a:rPr lang="fr-FR" baseline="0" dirty="0" smtClean="0"/>
              <a:t>Première traduction d’Aristote, </a:t>
            </a:r>
            <a:r>
              <a:rPr lang="fr-FR" dirty="0" smtClean="0"/>
              <a:t>Bailly Scudéry, Corneille, Balzac, Cyrano</a:t>
            </a:r>
            <a:r>
              <a:rPr lang="fr-FR" baseline="0" dirty="0" smtClean="0"/>
              <a:t> de Bergerac</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Citations </a:t>
            </a:r>
            <a:r>
              <a:rPr lang="fr-FR" b="1" baseline="0" dirty="0" err="1" smtClean="0"/>
              <a:t>Gallica</a:t>
            </a:r>
            <a:r>
              <a:rPr lang="fr-FR"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Richelet, Furetière, Bayle, Bossuet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smtClean="0"/>
          </a:p>
          <a:p>
            <a:r>
              <a:rPr lang="fr-FR" sz="1200" b="1" u="none" kern="1200" dirty="0" smtClean="0">
                <a:solidFill>
                  <a:schemeClr val="tx1"/>
                </a:solidFill>
                <a:latin typeface="+mn-lt"/>
                <a:ea typeface="+mn-ea"/>
                <a:cs typeface="+mn-cs"/>
              </a:rPr>
              <a:t>Le théâtre de P. Corneille. Partie 1 / </a:t>
            </a:r>
            <a:r>
              <a:rPr lang="fr-FR" sz="1200" b="1" u="none" kern="1200" dirty="0" err="1" smtClean="0">
                <a:solidFill>
                  <a:schemeClr val="tx1"/>
                </a:solidFill>
                <a:latin typeface="+mn-lt"/>
                <a:ea typeface="+mn-ea"/>
                <a:cs typeface="+mn-cs"/>
              </a:rPr>
              <a:t>reveu</a:t>
            </a:r>
            <a:r>
              <a:rPr lang="fr-FR" sz="1200" b="1" u="none" kern="1200" dirty="0" smtClean="0">
                <a:solidFill>
                  <a:schemeClr val="tx1"/>
                </a:solidFill>
                <a:latin typeface="+mn-lt"/>
                <a:ea typeface="+mn-ea"/>
                <a:cs typeface="+mn-cs"/>
              </a:rPr>
              <a:t> et corrigé par l'</a:t>
            </a:r>
            <a:r>
              <a:rPr lang="fr-FR" sz="1200" b="1" u="none" kern="1200" dirty="0" err="1" smtClean="0">
                <a:solidFill>
                  <a:schemeClr val="tx1"/>
                </a:solidFill>
                <a:latin typeface="+mn-lt"/>
                <a:ea typeface="+mn-ea"/>
                <a:cs typeface="+mn-cs"/>
              </a:rPr>
              <a:t>autheur</a:t>
            </a:r>
            <a:r>
              <a:rPr lang="fr-FR" sz="1200" b="1" u="none" kern="1200" dirty="0" smtClean="0">
                <a:solidFill>
                  <a:schemeClr val="tx1"/>
                </a:solidFill>
                <a:latin typeface="+mn-lt"/>
                <a:ea typeface="+mn-ea"/>
                <a:cs typeface="+mn-cs"/>
              </a:rPr>
              <a:t> - 1663</a:t>
            </a:r>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p>
          <a:p>
            <a:r>
              <a:rPr lang="fr-FR" sz="1200" kern="1200" dirty="0" smtClean="0">
                <a:solidFill>
                  <a:schemeClr val="tx1"/>
                </a:solidFill>
                <a:latin typeface="+mn-lt"/>
                <a:ea typeface="+mn-ea"/>
                <a:cs typeface="+mn-cs"/>
              </a:rPr>
              <a:t>Et pour mieux </a:t>
            </a:r>
            <a:r>
              <a:rPr lang="fr-FR" sz="1200" kern="1200" dirty="0" err="1" smtClean="0">
                <a:solidFill>
                  <a:schemeClr val="tx1"/>
                </a:solidFill>
                <a:latin typeface="+mn-lt"/>
                <a:ea typeface="+mn-ea"/>
                <a:cs typeface="+mn-cs"/>
              </a:rPr>
              <a:t>asseurer</a:t>
            </a:r>
            <a:r>
              <a:rPr lang="fr-FR" sz="1200" kern="1200" dirty="0" smtClean="0">
                <a:solidFill>
                  <a:schemeClr val="tx1"/>
                </a:solidFill>
                <a:latin typeface="+mn-lt"/>
                <a:ea typeface="+mn-ea"/>
                <a:cs typeface="+mn-cs"/>
              </a:rPr>
              <a:t> le bien commun de tous, </a:t>
            </a:r>
          </a:p>
          <a:p>
            <a:r>
              <a:rPr lang="fr-FR" sz="1200" kern="1200" dirty="0" smtClean="0">
                <a:solidFill>
                  <a:schemeClr val="tx1"/>
                </a:solidFill>
                <a:latin typeface="+mn-lt"/>
                <a:ea typeface="+mn-ea"/>
                <a:cs typeface="+mn-cs"/>
              </a:rPr>
              <a:t>Donnez un successeur qui soit digne de vous </a:t>
            </a:r>
          </a:p>
          <a:p>
            <a:r>
              <a:rPr lang="fr-FR" sz="1200" b="1" kern="1200" dirty="0" smtClean="0">
                <a:solidFill>
                  <a:schemeClr val="tx1"/>
                </a:solidFill>
                <a:latin typeface="+mn-lt"/>
                <a:ea typeface="+mn-ea"/>
                <a:cs typeface="+mn-cs"/>
              </a:rPr>
              <a:t>Extrait 2 :  </a:t>
            </a:r>
          </a:p>
          <a:p>
            <a:r>
              <a:rPr lang="fr-FR" sz="1200" kern="1200" dirty="0" smtClean="0">
                <a:solidFill>
                  <a:schemeClr val="tx1"/>
                </a:solidFill>
                <a:latin typeface="+mn-lt"/>
                <a:ea typeface="+mn-ea"/>
                <a:cs typeface="+mn-cs"/>
              </a:rPr>
              <a:t>Encor que </a:t>
            </a:r>
            <a:r>
              <a:rPr lang="fr-FR" sz="1200" kern="1200" dirty="0" err="1" smtClean="0">
                <a:solidFill>
                  <a:schemeClr val="tx1"/>
                </a:solidFill>
                <a:latin typeface="+mn-lt"/>
                <a:ea typeface="+mn-ea"/>
                <a:cs typeface="+mn-cs"/>
              </a:rPr>
              <a:t>voftre</a:t>
            </a:r>
            <a:r>
              <a:rPr lang="fr-FR" sz="1200" kern="1200" dirty="0" smtClean="0">
                <a:solidFill>
                  <a:schemeClr val="tx1"/>
                </a:solidFill>
                <a:latin typeface="+mn-lt"/>
                <a:ea typeface="+mn-ea"/>
                <a:cs typeface="+mn-cs"/>
              </a:rPr>
              <a:t> ardeur à la mienne réponde, </a:t>
            </a:r>
          </a:p>
          <a:p>
            <a:r>
              <a:rPr lang="fr-FR" sz="1200" kern="1200" dirty="0" smtClean="0">
                <a:solidFill>
                  <a:schemeClr val="tx1"/>
                </a:solidFill>
                <a:latin typeface="+mn-lt"/>
                <a:ea typeface="+mn-ea"/>
                <a:cs typeface="+mn-cs"/>
              </a:rPr>
              <a:t>Je ne veux plus d'un bien commun à tout le monde.</a:t>
            </a:r>
            <a:r>
              <a:rPr lang="fr-FR" sz="1200" kern="1200" baseline="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Si vous nommez ma </a:t>
            </a:r>
            <a:r>
              <a:rPr lang="fr-FR" sz="1200" kern="1200" dirty="0" err="1" smtClean="0">
                <a:solidFill>
                  <a:schemeClr val="tx1"/>
                </a:solidFill>
                <a:latin typeface="+mn-lt"/>
                <a:ea typeface="+mn-ea"/>
                <a:cs typeface="+mn-cs"/>
              </a:rPr>
              <a:t>flame</a:t>
            </a:r>
            <a:r>
              <a:rPr lang="fr-FR" sz="1200" kern="1200" dirty="0" smtClean="0">
                <a:solidFill>
                  <a:schemeClr val="tx1"/>
                </a:solidFill>
                <a:latin typeface="+mn-lt"/>
                <a:ea typeface="+mn-ea"/>
                <a:cs typeface="+mn-cs"/>
              </a:rPr>
              <a:t> un bien commun a tous, </a:t>
            </a:r>
          </a:p>
          <a:p>
            <a:r>
              <a:rPr lang="fr-FR" sz="1200" kern="1200" dirty="0" smtClean="0">
                <a:solidFill>
                  <a:schemeClr val="tx1"/>
                </a:solidFill>
                <a:latin typeface="+mn-lt"/>
                <a:ea typeface="+mn-ea"/>
                <a:cs typeface="+mn-cs"/>
              </a:rPr>
              <a:t>Je n'aime pour le moins personne plus que vous</a:t>
            </a: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La France intéressée à rétablir l'édit de Nantes (par Charles </a:t>
            </a:r>
            <a:r>
              <a:rPr lang="fr-FR" sz="1200" b="1" kern="1200" dirty="0" err="1" smtClean="0">
                <a:solidFill>
                  <a:schemeClr val="tx1"/>
                </a:solidFill>
                <a:latin typeface="+mn-lt"/>
                <a:ea typeface="+mn-ea"/>
                <a:cs typeface="+mn-cs"/>
              </a:rPr>
              <a:t>Ancillon</a:t>
            </a:r>
            <a:r>
              <a:rPr lang="fr-FR" sz="1200" b="1" kern="1200" dirty="0" smtClean="0">
                <a:solidFill>
                  <a:schemeClr val="tx1"/>
                </a:solidFill>
                <a:latin typeface="+mn-lt"/>
                <a:ea typeface="+mn-ea"/>
                <a:cs typeface="+mn-cs"/>
              </a:rPr>
              <a:t>) - 1690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Eux mêmes sont témoins qu'ils </a:t>
            </a:r>
            <a:r>
              <a:rPr lang="fr-FR" sz="1200" kern="1200" dirty="0" err="1" smtClean="0">
                <a:solidFill>
                  <a:schemeClr val="tx1"/>
                </a:solidFill>
                <a:latin typeface="+mn-lt"/>
                <a:ea typeface="+mn-ea"/>
                <a:cs typeface="+mn-cs"/>
              </a:rPr>
              <a:t>étoient</a:t>
            </a:r>
            <a:r>
              <a:rPr lang="fr-FR" sz="1200" kern="1200" dirty="0" smtClean="0">
                <a:solidFill>
                  <a:schemeClr val="tx1"/>
                </a:solidFill>
                <a:latin typeface="+mn-lt"/>
                <a:ea typeface="+mn-ea"/>
                <a:cs typeface="+mn-cs"/>
              </a:rPr>
              <a:t> en bonne odeur, pour leur probité, pour leur </a:t>
            </a:r>
            <a:r>
              <a:rPr lang="fr-FR" sz="1200" kern="1200" dirty="0" err="1" smtClean="0">
                <a:solidFill>
                  <a:schemeClr val="tx1"/>
                </a:solidFill>
                <a:latin typeface="+mn-lt"/>
                <a:ea typeface="+mn-ea"/>
                <a:cs typeface="+mn-cs"/>
              </a:rPr>
              <a:t>pieté</a:t>
            </a:r>
            <a:r>
              <a:rPr lang="fr-FR" sz="1200" kern="1200" dirty="0" smtClean="0">
                <a:solidFill>
                  <a:schemeClr val="tx1"/>
                </a:solidFill>
                <a:latin typeface="+mn-lt"/>
                <a:ea typeface="+mn-ea"/>
                <a:cs typeface="+mn-cs"/>
              </a:rPr>
              <a:t> &amp; pour le </a:t>
            </a:r>
            <a:r>
              <a:rPr lang="fr-FR" sz="1200" kern="1200" dirty="0" err="1" smtClean="0">
                <a:solidFill>
                  <a:schemeClr val="tx1"/>
                </a:solidFill>
                <a:latin typeface="+mn-lt"/>
                <a:ea typeface="+mn-ea"/>
                <a:cs typeface="+mn-cs"/>
              </a:rPr>
              <a:t>zèeé</a:t>
            </a:r>
            <a:r>
              <a:rPr lang="fr-FR" sz="1200" kern="1200" dirty="0" smtClean="0">
                <a:solidFill>
                  <a:schemeClr val="tx1"/>
                </a:solidFill>
                <a:latin typeface="+mn-lt"/>
                <a:ea typeface="+mn-ea"/>
                <a:cs typeface="+mn-cs"/>
              </a:rPr>
              <a:t> qu'ils avoient pour le bien commun de la Patrie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t>
            </a:r>
            <a:r>
              <a:rPr lang="fr-FR" sz="1200" b="1" u="none" kern="1200" dirty="0" smtClean="0">
                <a:solidFill>
                  <a:schemeClr val="tx1"/>
                </a:solidFill>
                <a:latin typeface="+mn-lt"/>
                <a:ea typeface="+mn-ea"/>
                <a:cs typeface="+mn-cs"/>
              </a:rPr>
              <a:t>Dictionnaire universel, contenant généralement tous les mots </a:t>
            </a:r>
            <a:r>
              <a:rPr lang="fr-FR" sz="1200" b="1" u="none" kern="1200" dirty="0" err="1" smtClean="0">
                <a:solidFill>
                  <a:schemeClr val="tx1"/>
                </a:solidFill>
                <a:latin typeface="+mn-lt"/>
                <a:ea typeface="+mn-ea"/>
                <a:cs typeface="+mn-cs"/>
              </a:rPr>
              <a:t>françois</a:t>
            </a:r>
            <a:r>
              <a:rPr lang="fr-FR" sz="1200" b="1" u="none" kern="1200" dirty="0" smtClean="0">
                <a:solidFill>
                  <a:schemeClr val="tx1"/>
                </a:solidFill>
                <a:latin typeface="+mn-lt"/>
                <a:ea typeface="+mn-ea"/>
                <a:cs typeface="+mn-cs"/>
              </a:rPr>
              <a:t> tant vieux que modernes &amp; les termes des sciences et des arts,.... Tome 1 / . Recueilli &amp; compilé par feu messire Antoine Furetière,... Seconde édition </a:t>
            </a:r>
            <a:r>
              <a:rPr lang="fr-FR" sz="1200" b="1" u="none" kern="1200" dirty="0" err="1" smtClean="0">
                <a:solidFill>
                  <a:schemeClr val="tx1"/>
                </a:solidFill>
                <a:latin typeface="+mn-lt"/>
                <a:ea typeface="+mn-ea"/>
                <a:cs typeface="+mn-cs"/>
              </a:rPr>
              <a:t>revüe</a:t>
            </a:r>
            <a:r>
              <a:rPr lang="fr-FR" sz="1200" b="1" u="none" kern="1200" dirty="0" smtClean="0">
                <a:solidFill>
                  <a:schemeClr val="tx1"/>
                </a:solidFill>
                <a:latin typeface="+mn-lt"/>
                <a:ea typeface="+mn-ea"/>
                <a:cs typeface="+mn-cs"/>
              </a:rPr>
              <a:t>, corrigée &amp; augmentée par Monsieur </a:t>
            </a:r>
            <a:r>
              <a:rPr lang="fr-FR" sz="1200" b="1" u="none" kern="1200" dirty="0" err="1" smtClean="0">
                <a:solidFill>
                  <a:schemeClr val="tx1"/>
                </a:solidFill>
                <a:latin typeface="+mn-lt"/>
                <a:ea typeface="+mn-ea"/>
                <a:cs typeface="+mn-cs"/>
              </a:rPr>
              <a:t>Basnage</a:t>
            </a:r>
            <a:r>
              <a:rPr lang="fr-FR" sz="1200" b="1" u="none" kern="1200" dirty="0" smtClean="0">
                <a:solidFill>
                  <a:schemeClr val="tx1"/>
                </a:solidFill>
                <a:latin typeface="+mn-lt"/>
                <a:ea typeface="+mn-ea"/>
                <a:cs typeface="+mn-cs"/>
              </a:rPr>
              <a:t> de </a:t>
            </a:r>
            <a:r>
              <a:rPr lang="fr-FR" sz="1200" b="1" u="none" kern="1200" dirty="0" err="1" smtClean="0">
                <a:solidFill>
                  <a:schemeClr val="tx1"/>
                </a:solidFill>
                <a:latin typeface="+mn-lt"/>
                <a:ea typeface="+mn-ea"/>
                <a:cs typeface="+mn-cs"/>
              </a:rPr>
              <a:t>Bauval</a:t>
            </a:r>
            <a:r>
              <a:rPr lang="fr-FR" sz="1200" b="1" u="none" kern="1200" dirty="0" smtClean="0">
                <a:solidFill>
                  <a:schemeClr val="tx1"/>
                </a:solidFill>
                <a:latin typeface="+mn-lt"/>
                <a:ea typeface="+mn-ea"/>
                <a:cs typeface="+mn-cs"/>
              </a:rPr>
              <a:t> - 1701 </a:t>
            </a:r>
          </a:p>
          <a:p>
            <a:endParaRPr lang="fr-FR" sz="1200" b="0" u="none" kern="1200" dirty="0" smtClean="0">
              <a:solidFill>
                <a:schemeClr val="tx1"/>
              </a:solidFill>
              <a:latin typeface="+mn-lt"/>
              <a:ea typeface="+mn-ea"/>
              <a:cs typeface="+mn-cs"/>
            </a:endParaRPr>
          </a:p>
          <a:p>
            <a:r>
              <a:rPr lang="fr-FR" sz="1200" b="1" i="1" u="none" kern="1200" dirty="0" smtClean="0">
                <a:solidFill>
                  <a:schemeClr val="tx1"/>
                </a:solidFill>
                <a:latin typeface="+mn-lt"/>
                <a:ea typeface="+mn-ea"/>
                <a:cs typeface="+mn-cs"/>
              </a:rPr>
              <a:t>  </a:t>
            </a:r>
            <a:r>
              <a:rPr lang="fr-FR" sz="1200" b="1" i="1" dirty="0" smtClean="0"/>
              <a:t> </a:t>
            </a:r>
            <a:r>
              <a:rPr lang="fr-FR" sz="1200" i="1" dirty="0" smtClean="0"/>
              <a:t>CHOSE, </a:t>
            </a:r>
            <a:r>
              <a:rPr lang="fr-FR" sz="1200" i="1" dirty="0" err="1" smtClean="0"/>
              <a:t>sedit</a:t>
            </a:r>
            <a:r>
              <a:rPr lang="fr-FR" sz="1200" i="1" dirty="0" smtClean="0"/>
              <a:t> encore du </a:t>
            </a:r>
            <a:r>
              <a:rPr lang="fr-FR" sz="1200" i="1" dirty="0" smtClean="0">
                <a:solidFill>
                  <a:srgbClr val="FF0000"/>
                </a:solidFill>
              </a:rPr>
              <a:t>bien commun</a:t>
            </a:r>
            <a:r>
              <a:rPr lang="fr-FR" sz="1200" i="1" dirty="0" smtClean="0"/>
              <a:t> et on appelle la chose publique, ce qui regarde l’Etat, la République</a:t>
            </a:r>
          </a:p>
          <a:p>
            <a:endParaRPr lang="fr-FR" sz="1200" i="1" u="none"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Justification de M. Arnauld,... contre la censure de 1656 . Contenue dans les écrits faits en </a:t>
            </a:r>
            <a:r>
              <a:rPr lang="fr-FR" sz="1200" b="1" kern="1200" dirty="0" err="1" smtClean="0">
                <a:solidFill>
                  <a:schemeClr val="tx1"/>
                </a:solidFill>
                <a:latin typeface="+mn-lt"/>
                <a:ea typeface="+mn-ea"/>
                <a:cs typeface="+mn-cs"/>
              </a:rPr>
              <a:t>françois</a:t>
            </a:r>
            <a:r>
              <a:rPr lang="fr-FR" sz="1200" b="1" kern="1200" dirty="0" smtClean="0">
                <a:solidFill>
                  <a:schemeClr val="tx1"/>
                </a:solidFill>
                <a:latin typeface="+mn-lt"/>
                <a:ea typeface="+mn-ea"/>
                <a:cs typeface="+mn-cs"/>
              </a:rPr>
              <a:t> sur ce sujet. Tome premier, ou </a:t>
            </a:r>
            <a:r>
              <a:rPr lang="fr-FR" sz="1200" b="1" kern="1200" dirty="0" err="1" smtClean="0">
                <a:solidFill>
                  <a:schemeClr val="tx1"/>
                </a:solidFill>
                <a:latin typeface="+mn-lt"/>
                <a:ea typeface="+mn-ea"/>
                <a:cs typeface="+mn-cs"/>
              </a:rPr>
              <a:t>Recoeuil</a:t>
            </a:r>
            <a:r>
              <a:rPr lang="fr-FR" sz="1200" b="1" kern="1200" dirty="0" smtClean="0">
                <a:solidFill>
                  <a:schemeClr val="tx1"/>
                </a:solidFill>
                <a:latin typeface="+mn-lt"/>
                <a:ea typeface="+mn-ea"/>
                <a:cs typeface="+mn-cs"/>
              </a:rPr>
              <a:t> des écrits composés par M. Arnauld même - 1702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r>
              <a:rPr lang="fr-FR" sz="1200" u="none" kern="1200" dirty="0" smtClean="0">
                <a:solidFill>
                  <a:schemeClr val="tx1"/>
                </a:solidFill>
                <a:latin typeface="+mn-lt"/>
                <a:ea typeface="+mn-ea"/>
                <a:cs typeface="+mn-cs"/>
              </a:rPr>
              <a:t>3 19 </a:t>
            </a:r>
            <a:r>
              <a:rPr lang="fr-FR" sz="1200" i="1" u="none" kern="1200" dirty="0" smtClean="0">
                <a:solidFill>
                  <a:schemeClr val="tx1"/>
                </a:solidFill>
                <a:latin typeface="+mn-lt"/>
                <a:ea typeface="+mn-ea"/>
                <a:cs typeface="+mn-cs"/>
              </a:rPr>
              <a:t>Idée de la liberté,</a:t>
            </a:r>
            <a:r>
              <a:rPr lang="fr-FR" sz="1200" i="1" u="none" kern="1200" baseline="0" dirty="0" smtClean="0">
                <a:solidFill>
                  <a:schemeClr val="tx1"/>
                </a:solidFill>
                <a:latin typeface="+mn-lt"/>
                <a:ea typeface="+mn-ea"/>
                <a:cs typeface="+mn-cs"/>
              </a:rPr>
              <a:t> </a:t>
            </a:r>
            <a:r>
              <a:rPr lang="fr-FR" sz="1200" i="1" u="none" kern="1200" dirty="0" smtClean="0">
                <a:solidFill>
                  <a:schemeClr val="tx1"/>
                </a:solidFill>
                <a:latin typeface="+mn-lt"/>
                <a:ea typeface="+mn-ea"/>
                <a:cs typeface="+mn-cs"/>
              </a:rPr>
              <a:t>bien commun elle est naturellement </a:t>
            </a:r>
            <a:r>
              <a:rPr lang="fr-FR" sz="1200" i="1" u="none" kern="1200" dirty="0" err="1" smtClean="0">
                <a:solidFill>
                  <a:schemeClr val="tx1"/>
                </a:solidFill>
                <a:latin typeface="+mn-lt"/>
                <a:ea typeface="+mn-ea"/>
                <a:cs typeface="+mn-cs"/>
              </a:rPr>
              <a:t>aimed</a:t>
            </a:r>
            <a:r>
              <a:rPr lang="fr-FR" sz="1200" i="1" u="none" kern="1200" dirty="0" smtClean="0">
                <a:solidFill>
                  <a:schemeClr val="tx1"/>
                </a:solidFill>
                <a:latin typeface="+mn-lt"/>
                <a:ea typeface="+mn-ea"/>
                <a:cs typeface="+mn-cs"/>
              </a:rPr>
              <a:t>, de tout le monde , il est impossible que quiconque voit son essence même , s'abstienne de l'aimer</a:t>
            </a:r>
          </a:p>
          <a:p>
            <a:r>
              <a:rPr lang="fr-FR" sz="1200" b="1" kern="1200" dirty="0" smtClean="0">
                <a:solidFill>
                  <a:schemeClr val="tx1"/>
                </a:solidFill>
                <a:latin typeface="+mn-lt"/>
                <a:ea typeface="+mn-ea"/>
                <a:cs typeface="+mn-cs"/>
              </a:rPr>
              <a:t>Extrait 2 :  </a:t>
            </a:r>
            <a:r>
              <a:rPr lang="fr-FR" sz="1200" i="1" kern="1200" dirty="0" smtClean="0">
                <a:solidFill>
                  <a:schemeClr val="tx1"/>
                </a:solidFill>
                <a:latin typeface="+mn-lt"/>
                <a:ea typeface="+mn-ea"/>
                <a:cs typeface="+mn-cs"/>
              </a:rPr>
              <a:t>Thomas parle fort bien sur ce sujet ,dans sa Somme : Comme, dit-il, en Dieu „c'est une seule &amp; même chose que sa substance &amp; le bien commun &amp; universel, tous ceux qui voient l'essence même de Dieu sont par le même mouvement d'amour "mus &amp; portés vers l'essence même de ,, Dieu comme distinguée de toutes les autres, &amp; en tant qu'elle est un certain bien commun</a:t>
            </a:r>
          </a:p>
          <a:p>
            <a:endParaRPr lang="fr-FR" sz="1200" i="1" u="none"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Les </a:t>
            </a:r>
            <a:r>
              <a:rPr lang="fr-FR" sz="1200" b="1" kern="1200" dirty="0" err="1" smtClean="0">
                <a:solidFill>
                  <a:schemeClr val="tx1"/>
                </a:solidFill>
                <a:latin typeface="+mn-lt"/>
                <a:ea typeface="+mn-ea"/>
                <a:cs typeface="+mn-cs"/>
              </a:rPr>
              <a:t>Avantures</a:t>
            </a:r>
            <a:r>
              <a:rPr lang="fr-FR" sz="1200" b="1" kern="1200" dirty="0" smtClean="0">
                <a:solidFill>
                  <a:schemeClr val="tx1"/>
                </a:solidFill>
                <a:latin typeface="+mn-lt"/>
                <a:ea typeface="+mn-ea"/>
                <a:cs typeface="+mn-cs"/>
              </a:rPr>
              <a:t> de </a:t>
            </a:r>
            <a:r>
              <a:rPr lang="fr-FR" sz="1200" b="1" kern="1200" dirty="0" err="1" smtClean="0">
                <a:solidFill>
                  <a:schemeClr val="tx1"/>
                </a:solidFill>
                <a:latin typeface="+mn-lt"/>
                <a:ea typeface="+mn-ea"/>
                <a:cs typeface="+mn-cs"/>
              </a:rPr>
              <a:t>Telemaque</a:t>
            </a:r>
            <a:r>
              <a:rPr lang="fr-FR" sz="1200" b="1" kern="1200" dirty="0" smtClean="0">
                <a:solidFill>
                  <a:schemeClr val="tx1"/>
                </a:solidFill>
                <a:latin typeface="+mn-lt"/>
                <a:ea typeface="+mn-ea"/>
                <a:cs typeface="+mn-cs"/>
              </a:rPr>
              <a:t> fils d'Ulysse. Par feu messire François de Salignac de La Motte-Fénelon,... Nouvelle </a:t>
            </a:r>
            <a:r>
              <a:rPr lang="fr-FR" sz="1200" b="1" kern="1200" dirty="0" err="1" smtClean="0">
                <a:solidFill>
                  <a:schemeClr val="tx1"/>
                </a:solidFill>
                <a:latin typeface="+mn-lt"/>
                <a:ea typeface="+mn-ea"/>
                <a:cs typeface="+mn-cs"/>
              </a:rPr>
              <a:t>edition</a:t>
            </a:r>
            <a:r>
              <a:rPr lang="fr-FR" sz="1200" b="1" kern="1200" dirty="0" smtClean="0">
                <a:solidFill>
                  <a:schemeClr val="tx1"/>
                </a:solidFill>
                <a:latin typeface="+mn-lt"/>
                <a:ea typeface="+mn-ea"/>
                <a:cs typeface="+mn-cs"/>
              </a:rPr>
              <a:t> augmentée, conforme au manuscrit original. Tome premier [-second] - 1716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L'on y voit les </a:t>
            </a:r>
            <a:r>
              <a:rPr lang="fr-FR" sz="1200" i="1" kern="1200" dirty="0" err="1" smtClean="0">
                <a:solidFill>
                  <a:schemeClr val="tx1"/>
                </a:solidFill>
                <a:latin typeface="+mn-lt"/>
                <a:ea typeface="+mn-ea"/>
                <a:cs typeface="+mn-cs"/>
              </a:rPr>
              <a:t>sentimens</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geneteux</a:t>
            </a:r>
            <a:r>
              <a:rPr lang="fr-FR" sz="1200" i="1" kern="1200" dirty="0" smtClean="0">
                <a:solidFill>
                  <a:schemeClr val="tx1"/>
                </a:solidFill>
                <a:latin typeface="+mn-lt"/>
                <a:ea typeface="+mn-ea"/>
                <a:cs typeface="+mn-cs"/>
              </a:rPr>
              <a:t> d'une </a:t>
            </a:r>
            <a:r>
              <a:rPr lang="fr-FR" sz="1200" i="1" kern="1200" dirty="0" err="1" smtClean="0">
                <a:solidFill>
                  <a:schemeClr val="tx1"/>
                </a:solidFill>
                <a:latin typeface="+mn-lt"/>
                <a:ea typeface="+mn-ea"/>
                <a:cs typeface="+mn-cs"/>
              </a:rPr>
              <a:t>ame</a:t>
            </a:r>
            <a:r>
              <a:rPr lang="fr-FR" sz="1200" i="1" kern="1200" dirty="0" smtClean="0">
                <a:solidFill>
                  <a:schemeClr val="tx1"/>
                </a:solidFill>
                <a:latin typeface="+mn-lt"/>
                <a:ea typeface="+mn-ea"/>
                <a:cs typeface="+mn-cs"/>
              </a:rPr>
              <a:t> noble qui ne conçoit rien que de grand d'un </a:t>
            </a:r>
            <a:r>
              <a:rPr lang="fr-FR" sz="1200" i="1" kern="1200" dirty="0" err="1" smtClean="0">
                <a:solidFill>
                  <a:schemeClr val="tx1"/>
                </a:solidFill>
                <a:latin typeface="+mn-lt"/>
                <a:ea typeface="+mn-ea"/>
                <a:cs typeface="+mn-cs"/>
              </a:rPr>
              <a:t>cœar</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désinteressé</a:t>
            </a:r>
            <a:r>
              <a:rPr lang="fr-FR" sz="1200" i="1" kern="1200" dirty="0" smtClean="0">
                <a:solidFill>
                  <a:schemeClr val="tx1"/>
                </a:solidFill>
                <a:latin typeface="+mn-lt"/>
                <a:ea typeface="+mn-ea"/>
                <a:cs typeface="+mn-cs"/>
              </a:rPr>
              <a:t> qui s'oublie sans celle : d'un Philosophe qui ne se borne ni à foi , ni à sa Nation , ni à rien de particulier : mais qui rapporte tout au bien commun du genre humain, '&amp; tout le genre humain à l'Etre suprême</a:t>
            </a:r>
          </a:p>
          <a:p>
            <a:endParaRPr lang="fr-FR" sz="1200" i="1"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a:t>
            </a:r>
            <a:r>
              <a:rPr lang="fr-FR" sz="1200" b="1" kern="1200" dirty="0" smtClean="0">
                <a:solidFill>
                  <a:schemeClr val="tx1"/>
                </a:solidFill>
                <a:latin typeface="+mn-lt"/>
                <a:ea typeface="+mn-ea"/>
                <a:cs typeface="+mn-cs"/>
              </a:rPr>
              <a:t>Le droit de la nature et des gens. Tome 1 / Samuel Pufendorf ; trad. de Jean </a:t>
            </a:r>
            <a:r>
              <a:rPr lang="fr-FR" sz="1200" b="1" kern="1200" dirty="0" err="1" smtClean="0">
                <a:solidFill>
                  <a:schemeClr val="tx1"/>
                </a:solidFill>
                <a:latin typeface="+mn-lt"/>
                <a:ea typeface="+mn-ea"/>
                <a:cs typeface="+mn-cs"/>
              </a:rPr>
              <a:t>Barbeyrac</a:t>
            </a:r>
            <a:r>
              <a:rPr lang="fr-FR" sz="1200" b="1" kern="1200" dirty="0" smtClean="0">
                <a:solidFill>
                  <a:schemeClr val="tx1"/>
                </a:solidFill>
                <a:latin typeface="+mn-lt"/>
                <a:ea typeface="+mn-ea"/>
                <a:cs typeface="+mn-cs"/>
              </a:rPr>
              <a:t> - 1732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r>
              <a:rPr lang="fr-FR" sz="1200" kern="1200" dirty="0" smtClean="0">
                <a:solidFill>
                  <a:schemeClr val="tx1"/>
                </a:solidFill>
                <a:latin typeface="+mn-lt"/>
                <a:ea typeface="+mn-ea"/>
                <a:cs typeface="+mn-cs"/>
              </a:rPr>
              <a:t>La Justice </a:t>
            </a:r>
            <a:r>
              <a:rPr lang="fr-FR" sz="1200" kern="1200" dirty="0" err="1" smtClean="0">
                <a:solidFill>
                  <a:schemeClr val="tx1"/>
                </a:solidFill>
                <a:latin typeface="+mn-lt"/>
                <a:ea typeface="+mn-ea"/>
                <a:cs typeface="+mn-cs"/>
              </a:rPr>
              <a:t>aiant</a:t>
            </a:r>
            <a:r>
              <a:rPr lang="fr-FR" sz="1200" kern="1200" dirty="0" smtClean="0">
                <a:solidFill>
                  <a:schemeClr val="tx1"/>
                </a:solidFill>
                <a:latin typeface="+mn-lt"/>
                <a:ea typeface="+mn-ea"/>
                <a:cs typeface="+mn-cs"/>
              </a:rPr>
              <a:t> été inventée pour le Bien commun il faut </a:t>
            </a:r>
            <a:r>
              <a:rPr lang="fr-FR" sz="1200" kern="1200" dirty="0" err="1" smtClean="0">
                <a:solidFill>
                  <a:schemeClr val="tx1"/>
                </a:solidFill>
                <a:latin typeface="+mn-lt"/>
                <a:ea typeface="+mn-ea"/>
                <a:cs typeface="+mn-cs"/>
              </a:rPr>
              <a:t>qtle</a:t>
            </a:r>
            <a:r>
              <a:rPr lang="fr-FR" sz="1200" kern="1200" dirty="0" smtClean="0">
                <a:solidFill>
                  <a:schemeClr val="tx1"/>
                </a:solidFill>
                <a:latin typeface="+mn-lt"/>
                <a:ea typeface="+mn-ea"/>
                <a:cs typeface="+mn-cs"/>
              </a:rPr>
              <a:t> le Droit ou le </a:t>
            </a:r>
            <a:r>
              <a:rPr lang="fr-FR" sz="1200" kern="1200" dirty="0" err="1" smtClean="0">
                <a:solidFill>
                  <a:schemeClr val="tx1"/>
                </a:solidFill>
                <a:latin typeface="+mn-lt"/>
                <a:ea typeface="+mn-ea"/>
                <a:cs typeface="+mn-cs"/>
              </a:rPr>
              <a:t>Jufte</a:t>
            </a:r>
            <a:r>
              <a:rPr lang="fr-FR" sz="1200" kern="1200" dirty="0" smtClean="0">
                <a:solidFill>
                  <a:schemeClr val="tx1"/>
                </a:solidFill>
                <a:latin typeface="+mn-lt"/>
                <a:ea typeface="+mn-ea"/>
                <a:cs typeface="+mn-cs"/>
              </a:rPr>
              <a:t> qu'elle a en vue </a:t>
            </a:r>
            <a:r>
              <a:rPr lang="fr-FR" sz="1200" kern="1200" dirty="0" err="1" smtClean="0">
                <a:solidFill>
                  <a:schemeClr val="tx1"/>
                </a:solidFill>
                <a:latin typeface="+mn-lt"/>
                <a:ea typeface="+mn-ea"/>
                <a:cs typeface="+mn-cs"/>
              </a:rPr>
              <a:t>foit</a:t>
            </a:r>
            <a:r>
              <a:rPr lang="fr-FR" sz="1200" kern="1200" dirty="0" smtClean="0">
                <a:solidFill>
                  <a:schemeClr val="tx1"/>
                </a:solidFill>
                <a:latin typeface="+mn-lt"/>
                <a:ea typeface="+mn-ea"/>
                <a:cs typeface="+mn-cs"/>
              </a:rPr>
              <a:t> quelque </a:t>
            </a:r>
            <a:r>
              <a:rPr lang="fr-FR" sz="1200" kern="1200" dirty="0" err="1" smtClean="0">
                <a:solidFill>
                  <a:schemeClr val="tx1"/>
                </a:solidFill>
                <a:latin typeface="+mn-lt"/>
                <a:ea typeface="+mn-ea"/>
                <a:cs typeface="+mn-cs"/>
              </a:rPr>
              <a:t>chofe</a:t>
            </a:r>
            <a:r>
              <a:rPr lang="fr-FR" sz="1200" kern="1200" dirty="0" smtClean="0">
                <a:solidFill>
                  <a:schemeClr val="tx1"/>
                </a:solidFill>
                <a:latin typeface="+mn-lt"/>
                <a:ea typeface="+mn-ea"/>
                <a:cs typeface="+mn-cs"/>
              </a:rPr>
              <a:t> de- bon &amp; d'avantageux à tous en général &amp;à chacun en particulier de ceux qui font Membres de la Société</a:t>
            </a:r>
          </a:p>
          <a:p>
            <a:endParaRPr lang="fr-FR" sz="1200" i="1" kern="1200" dirty="0" smtClean="0">
              <a:solidFill>
                <a:schemeClr val="tx1"/>
              </a:solidFill>
              <a:latin typeface="+mn-lt"/>
              <a:ea typeface="+mn-ea"/>
              <a:cs typeface="+mn-cs"/>
            </a:endParaRPr>
          </a:p>
          <a:p>
            <a:endParaRPr lang="fr-FR" sz="1200" i="1" u="none"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26</a:t>
            </a:fld>
            <a:endParaRPr lang="fr-FR"/>
          </a:p>
        </p:txBody>
      </p:sp>
      <p:sp>
        <p:nvSpPr>
          <p:cNvPr id="5" name="Espace réservé de la date 4"/>
          <p:cNvSpPr>
            <a:spLocks noGrp="1"/>
          </p:cNvSpPr>
          <p:nvPr>
            <p:ph type="dt" idx="11"/>
          </p:nvPr>
        </p:nvSpPr>
        <p:spPr/>
        <p:txBody>
          <a:bodyPr/>
          <a:lstStyle/>
          <a:p>
            <a:fld id="{3B208FC0-13C9-4760-9494-B4AFABBDA744}" type="datetime1">
              <a:rPr lang="fr-FR" smtClean="0"/>
              <a:pPr/>
              <a:t>21/01/2017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Observation ( à vérifier): L’expression </a:t>
            </a:r>
            <a:r>
              <a:rPr lang="fr-FR" i="1" baseline="0" dirty="0" smtClean="0"/>
              <a:t>bien commun </a:t>
            </a:r>
            <a:r>
              <a:rPr lang="fr-FR" i="0" baseline="0" dirty="0" smtClean="0"/>
              <a:t>semble moins en usage à l’époque de la Révolution, chez les constituants par exemple, que </a:t>
            </a:r>
            <a:r>
              <a:rPr lang="fr-FR" i="1" baseline="0" dirty="0" smtClean="0"/>
              <a:t>bien public</a:t>
            </a:r>
            <a:r>
              <a:rPr lang="fr-FR" i="0" baseline="0" dirty="0" smtClean="0"/>
              <a:t>, </a:t>
            </a:r>
            <a:r>
              <a:rPr lang="fr-FR" i="1" baseline="0" dirty="0" smtClean="0"/>
              <a:t>intérêt général</a:t>
            </a:r>
            <a:r>
              <a:rPr lang="fr-FR" i="0" baseline="0" dirty="0" smtClean="0"/>
              <a:t>.</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 Le bien commun dans </a:t>
            </a:r>
            <a:r>
              <a:rPr lang="fr-FR" sz="1200" baseline="0" smtClean="0"/>
              <a:t>la Franc-maçonnerie.</a:t>
            </a: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b="1" baseline="0" dirty="0" smtClean="0"/>
              <a:t>Citations </a:t>
            </a:r>
            <a:r>
              <a:rPr lang="fr-FR" sz="1200" b="1" baseline="0" dirty="0" err="1" smtClean="0"/>
              <a:t>Gallica</a:t>
            </a:r>
            <a:r>
              <a:rPr lang="fr-FR" sz="1200" b="1" baseline="0" dirty="0" smtClean="0"/>
              <a:t> ( nombreux mémoires, libelles,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fr-FR" sz="1200" b="1" baseline="0" dirty="0" smtClean="0"/>
          </a:p>
          <a:p>
            <a:r>
              <a:rPr lang="fr-FR" sz="1200" b="1" kern="1200" dirty="0" smtClean="0">
                <a:solidFill>
                  <a:schemeClr val="tx1"/>
                </a:solidFill>
                <a:latin typeface="+mn-lt"/>
                <a:ea typeface="+mn-ea"/>
                <a:cs typeface="+mn-cs"/>
              </a:rPr>
              <a:t>Du contrat social , par J.-J. Rousseau,... Nouvelle édition - 1793 </a:t>
            </a:r>
            <a:endParaRPr lang="fr-FR" sz="1200" b="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r>
              <a:rPr lang="fr-FR" sz="1200" b="1" i="1" kern="120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Ces deux états naturellement inséparables sont également funestes au bien commun</a:t>
            </a:r>
          </a:p>
          <a:p>
            <a:r>
              <a:rPr lang="fr-FR" sz="1200" b="1" i="1" kern="1200" dirty="0" smtClean="0">
                <a:solidFill>
                  <a:schemeClr val="tx1"/>
                </a:solidFill>
                <a:latin typeface="+mn-lt"/>
                <a:ea typeface="+mn-ea"/>
                <a:cs typeface="+mn-cs"/>
              </a:rPr>
              <a:t>Extrait 2 :  </a:t>
            </a:r>
            <a:r>
              <a:rPr lang="fr-FR" sz="1200" i="1" kern="1200" dirty="0" smtClean="0">
                <a:solidFill>
                  <a:schemeClr val="tx1"/>
                </a:solidFill>
                <a:latin typeface="+mn-lt"/>
                <a:ea typeface="+mn-ea"/>
                <a:cs typeface="+mn-cs"/>
              </a:rPr>
              <a:t>CHAPITRE PREMIER, Que la souveraineté est inaliénable, LA première et la plus importante conséquence des principes ci-devant établis est , que la volonté générale peut seule diriger les forces de l'État selon la fin de son institution , qui est le bien commun : car si l'opposition des intérêts particuliers a rendu nécessaire l'établissement des sociétés, c'est l'accord de ces mêmes intérêts qui l'a rendu possible</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fr-FR" sz="1200" b="1"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endParaRPr lang="fr-FR" sz="1200" b="1" baseline="0" dirty="0" smtClean="0"/>
          </a:p>
          <a:p>
            <a:r>
              <a:rPr lang="fr-FR" sz="1200" b="1" kern="1200" dirty="0" err="1" smtClean="0">
                <a:solidFill>
                  <a:schemeClr val="tx1"/>
                </a:solidFill>
                <a:latin typeface="+mn-lt"/>
                <a:ea typeface="+mn-ea"/>
                <a:cs typeface="+mn-cs"/>
              </a:rPr>
              <a:t>Oeuvres</a:t>
            </a:r>
            <a:r>
              <a:rPr lang="fr-FR" sz="1200" b="1" kern="1200" dirty="0" smtClean="0">
                <a:solidFill>
                  <a:schemeClr val="tx1"/>
                </a:solidFill>
                <a:latin typeface="+mn-lt"/>
                <a:ea typeface="+mn-ea"/>
                <a:cs typeface="+mn-cs"/>
              </a:rPr>
              <a:t> de Condillac. Vol. 9 (T. 1) / , revues, corrigées par l'auteur, imprimées sur ses manuscrits autographes et augmentées de la Langue des calculs, ouvrage posthume (</a:t>
            </a:r>
            <a:r>
              <a:rPr lang="fr-FR" sz="1200" b="1" kern="1200" dirty="0" err="1" smtClean="0">
                <a:solidFill>
                  <a:schemeClr val="tx1"/>
                </a:solidFill>
                <a:latin typeface="+mn-lt"/>
                <a:ea typeface="+mn-ea"/>
                <a:cs typeface="+mn-cs"/>
              </a:rPr>
              <a:t>publ</a:t>
            </a:r>
            <a:r>
              <a:rPr lang="fr-FR" sz="1200" b="1" kern="1200" dirty="0" smtClean="0">
                <a:solidFill>
                  <a:schemeClr val="tx1"/>
                </a:solidFill>
                <a:latin typeface="+mn-lt"/>
                <a:ea typeface="+mn-ea"/>
                <a:cs typeface="+mn-cs"/>
              </a:rPr>
              <a:t>. par G. Arnoux et </a:t>
            </a:r>
            <a:r>
              <a:rPr lang="fr-FR" sz="1200" b="1" kern="1200" dirty="0" err="1" smtClean="0">
                <a:solidFill>
                  <a:schemeClr val="tx1"/>
                </a:solidFill>
                <a:latin typeface="+mn-lt"/>
                <a:ea typeface="+mn-ea"/>
                <a:cs typeface="+mn-cs"/>
              </a:rPr>
              <a:t>Mousnier</a:t>
            </a:r>
            <a:r>
              <a:rPr lang="fr-FR" sz="1200" b="1" kern="1200" dirty="0" smtClean="0">
                <a:solidFill>
                  <a:schemeClr val="tx1"/>
                </a:solidFill>
                <a:latin typeface="+mn-lt"/>
                <a:ea typeface="+mn-ea"/>
                <a:cs typeface="+mn-cs"/>
              </a:rPr>
              <a:t>) - 1798 </a:t>
            </a:r>
            <a:endParaRPr lang="fr-FR" sz="1200" b="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r>
              <a:rPr lang="fr-FR" sz="1200" kern="1200" dirty="0" smtClean="0">
                <a:solidFill>
                  <a:schemeClr val="tx1"/>
                </a:solidFill>
                <a:latin typeface="+mn-lt"/>
                <a:ea typeface="+mn-ea"/>
                <a:cs typeface="+mn-cs"/>
              </a:rPr>
              <a:t>Le développement de l'esprit humain les progrès du gouvernement l'amour de la liberté l’amour de la patrie une fermentation générale qui dirige ou tend à </a:t>
            </a:r>
            <a:r>
              <a:rPr lang="fr-FR" sz="1200" kern="1200" dirty="0" err="1" smtClean="0">
                <a:solidFill>
                  <a:schemeClr val="tx1"/>
                </a:solidFill>
                <a:latin typeface="+mn-lt"/>
                <a:ea typeface="+mn-ea"/>
                <a:cs typeface="+mn-cs"/>
              </a:rPr>
              <a:t>dirigertout</a:t>
            </a:r>
            <a:r>
              <a:rPr lang="fr-FR" sz="1200" kern="1200" dirty="0" smtClean="0">
                <a:solidFill>
                  <a:schemeClr val="tx1"/>
                </a:solidFill>
                <a:latin typeface="+mn-lt"/>
                <a:ea typeface="+mn-ea"/>
                <a:cs typeface="+mn-cs"/>
              </a:rPr>
              <a:t> vers le bien commun de grandes vertus de grands </a:t>
            </a:r>
            <a:r>
              <a:rPr lang="fr-FR" sz="1200" kern="1200" dirty="0" err="1" smtClean="0">
                <a:solidFill>
                  <a:schemeClr val="tx1"/>
                </a:solidFill>
                <a:latin typeface="+mn-lt"/>
                <a:ea typeface="+mn-ea"/>
                <a:cs typeface="+mn-cs"/>
              </a:rPr>
              <a:t>talens</a:t>
            </a:r>
            <a:r>
              <a:rPr lang="fr-FR" sz="1200" kern="1200" dirty="0" smtClean="0">
                <a:solidFill>
                  <a:schemeClr val="tx1"/>
                </a:solidFill>
                <a:latin typeface="+mn-lt"/>
                <a:ea typeface="+mn-ea"/>
                <a:cs typeface="+mn-cs"/>
              </a:rPr>
              <a:t>, des révolutions où les peuples mêmes sont les principaux acteurs voilà les objets qui vous attachent ils sont beaux et </a:t>
            </a:r>
            <a:r>
              <a:rPr lang="fr-FR" sz="1200" kern="1200" dirty="0" err="1" smtClean="0">
                <a:solidFill>
                  <a:schemeClr val="tx1"/>
                </a:solidFill>
                <a:latin typeface="+mn-lt"/>
                <a:ea typeface="+mn-ea"/>
                <a:cs typeface="+mn-cs"/>
              </a:rPr>
              <a:t>intéressans</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Société des Amis de la liberté et de l'égalité. Adresse à tous les membres des sociétés des Amis de la liberté et de l'égalité qui fraternisent avec la société centrale... (1er mars 1793.) - 1793 </a:t>
            </a:r>
            <a:endParaRPr lang="fr-FR" sz="1200" b="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1 :  </a:t>
            </a:r>
            <a:r>
              <a:rPr lang="fr-FR" sz="1200" kern="1200" dirty="0" smtClean="0">
                <a:solidFill>
                  <a:schemeClr val="tx1"/>
                </a:solidFill>
                <a:latin typeface="+mn-lt"/>
                <a:ea typeface="+mn-ea"/>
                <a:cs typeface="+mn-cs"/>
                <a:hlinkClick r:id="rId3"/>
              </a:rPr>
              <a:t>mais supportée également par cent quarante ou cent cinquante mille bons Jacobins, tous amis , tous frères, tous </a:t>
            </a:r>
            <a:r>
              <a:rPr lang="fr-FR" sz="1200" kern="1200" dirty="0" err="1" smtClean="0">
                <a:solidFill>
                  <a:schemeClr val="tx1"/>
                </a:solidFill>
                <a:latin typeface="+mn-lt"/>
                <a:ea typeface="+mn-ea"/>
                <a:cs typeface="+mn-cs"/>
                <a:hlinkClick r:id="rId3"/>
              </a:rPr>
              <a:t>brûlans</a:t>
            </a:r>
            <a:r>
              <a:rPr lang="fr-FR" sz="1200" kern="1200" dirty="0" smtClean="0">
                <a:solidFill>
                  <a:schemeClr val="tx1"/>
                </a:solidFill>
                <a:latin typeface="+mn-lt"/>
                <a:ea typeface="+mn-ea"/>
                <a:cs typeface="+mn-cs"/>
                <a:hlinkClick r:id="rId3"/>
              </a:rPr>
              <a:t> de concourir au bien commun , cette même charge sera si légère pour chacun d'eux qu'ils ne s'en </a:t>
            </a:r>
            <a:r>
              <a:rPr lang="fr-FR" sz="1200" kern="1200" dirty="0" err="1" smtClean="0">
                <a:solidFill>
                  <a:schemeClr val="tx1"/>
                </a:solidFill>
                <a:latin typeface="+mn-lt"/>
                <a:ea typeface="+mn-ea"/>
                <a:cs typeface="+mn-cs"/>
                <a:hlinkClick r:id="rId3"/>
              </a:rPr>
              <a:t>appercevront</a:t>
            </a:r>
            <a:r>
              <a:rPr lang="fr-FR" sz="1200" kern="1200" dirty="0" smtClean="0">
                <a:solidFill>
                  <a:schemeClr val="tx1"/>
                </a:solidFill>
                <a:latin typeface="+mn-lt"/>
                <a:ea typeface="+mn-ea"/>
                <a:cs typeface="+mn-cs"/>
                <a:hlinkClick r:id="rId3"/>
              </a:rPr>
              <a:t> pas</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Extrait 2 :  </a:t>
            </a:r>
            <a:r>
              <a:rPr lang="fr-FR" sz="1200" kern="1200" dirty="0" smtClean="0">
                <a:solidFill>
                  <a:schemeClr val="tx1"/>
                </a:solidFill>
                <a:latin typeface="+mn-lt"/>
                <a:ea typeface="+mn-ea"/>
                <a:cs typeface="+mn-cs"/>
                <a:hlinkClick r:id="rId4"/>
              </a:rPr>
              <a:t>pour inviter chacun de leurs membres à concourir, par leur abonnement individuel, au succès des nouvelles entreprises que la société centrale va former pour le bien commun</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27</a:t>
            </a:fld>
            <a:endParaRPr lang="fr-FR"/>
          </a:p>
        </p:txBody>
      </p:sp>
      <p:sp>
        <p:nvSpPr>
          <p:cNvPr id="5" name="Espace réservé de la date 4"/>
          <p:cNvSpPr>
            <a:spLocks noGrp="1"/>
          </p:cNvSpPr>
          <p:nvPr>
            <p:ph type="dt" idx="11"/>
          </p:nvPr>
        </p:nvSpPr>
        <p:spPr/>
        <p:txBody>
          <a:bodyPr/>
          <a:lstStyle/>
          <a:p>
            <a:fld id="{16950E7D-C036-4307-8FF3-ACF5787C5507}" type="datetime1">
              <a:rPr lang="fr-FR" smtClean="0"/>
              <a:pPr/>
              <a:t>21/01/2017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INALF,</a:t>
            </a:r>
          </a:p>
          <a:p>
            <a:endParaRPr lang="fr-FR"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28</a:t>
            </a:fld>
            <a:endParaRPr lang="fr-FR"/>
          </a:p>
        </p:txBody>
      </p:sp>
      <p:sp>
        <p:nvSpPr>
          <p:cNvPr id="5" name="Espace réservé de la date 4"/>
          <p:cNvSpPr>
            <a:spLocks noGrp="1"/>
          </p:cNvSpPr>
          <p:nvPr>
            <p:ph type="dt" idx="11"/>
          </p:nvPr>
        </p:nvSpPr>
        <p:spPr/>
        <p:txBody>
          <a:bodyPr/>
          <a:lstStyle/>
          <a:p>
            <a:fld id="{B9FDEBC6-5955-4AB1-9636-9C872835EC36}" type="datetime1">
              <a:rPr lang="fr-FR" smtClean="0"/>
              <a:pPr/>
              <a:t>21/01/2017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a:p>
            <a:r>
              <a:rPr lang="fr-FR" baseline="0" dirty="0" smtClean="0"/>
              <a:t>Maritain catholicisme social : 25 occurrences</a:t>
            </a:r>
          </a:p>
          <a:p>
            <a:endParaRPr lang="fr-FR" baseline="0" dirty="0" smtClean="0"/>
          </a:p>
          <a:p>
            <a:r>
              <a:rPr lang="fr-FR" baseline="0" dirty="0" smtClean="0"/>
              <a:t>Mendès France</a:t>
            </a:r>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29</a:t>
            </a:fld>
            <a:endParaRPr lang="fr-FR"/>
          </a:p>
        </p:txBody>
      </p:sp>
      <p:sp>
        <p:nvSpPr>
          <p:cNvPr id="5" name="Espace réservé de la date 4"/>
          <p:cNvSpPr>
            <a:spLocks noGrp="1"/>
          </p:cNvSpPr>
          <p:nvPr>
            <p:ph type="dt" idx="11"/>
          </p:nvPr>
        </p:nvSpPr>
        <p:spPr/>
        <p:txBody>
          <a:bodyPr/>
          <a:lstStyle/>
          <a:p>
            <a:fld id="{8C7D3492-CE33-4135-8F56-9171226628B2}" type="datetime1">
              <a:rPr lang="fr-FR" smtClean="0"/>
              <a:pPr/>
              <a:t>21/01/2017</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Dans</a:t>
            </a:r>
            <a:r>
              <a:rPr lang="fr-FR" baseline="0" dirty="0" smtClean="0"/>
              <a:t> une chronique caractéristique de son grand « roman des mots », A. Rey met en évidence plusieurs ambiguïtés, </a:t>
            </a:r>
            <a:r>
              <a:rPr lang="fr-FR" sz="1200" dirty="0" smtClean="0"/>
              <a:t>qu’on perçoit dès les expressions très anciennes, </a:t>
            </a:r>
            <a:r>
              <a:rPr lang="fr-FR" sz="1200" i="1" dirty="0" smtClean="0"/>
              <a:t>droit commun, commun accord, commun des mortels</a:t>
            </a:r>
            <a:r>
              <a:rPr lang="fr-FR" sz="1200" dirty="0" smtClean="0"/>
              <a:t>, hors du commun (« remarquable » et non « privé »)</a:t>
            </a:r>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30</a:t>
            </a:fld>
            <a:endParaRPr lang="fr-FR"/>
          </a:p>
        </p:txBody>
      </p:sp>
      <p:sp>
        <p:nvSpPr>
          <p:cNvPr id="5" name="Espace réservé de la date 4"/>
          <p:cNvSpPr>
            <a:spLocks noGrp="1"/>
          </p:cNvSpPr>
          <p:nvPr>
            <p:ph type="dt" idx="11"/>
          </p:nvPr>
        </p:nvSpPr>
        <p:spPr/>
        <p:txBody>
          <a:bodyPr/>
          <a:lstStyle/>
          <a:p>
            <a:fld id="{ABF59E9B-F3F0-4F50-8A66-054C679F4327}" type="datetime1">
              <a:rPr lang="fr-FR" smtClean="0"/>
              <a:pPr/>
              <a:t>21/01/2017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Extraits: « Sans tomber dans l’illusion rousseauiste d’une souveraineté commune, sous les espèces de cette abstraction, le peuple, la lutte pour les </a:t>
            </a:r>
            <a:r>
              <a:rPr lang="fr-FR" sz="1200" i="1" dirty="0" err="1" smtClean="0"/>
              <a:t>commons</a:t>
            </a:r>
            <a:r>
              <a:rPr lang="fr-FR" sz="1200" dirty="0" smtClean="0"/>
              <a:t>, les biens communs, à extirper de cette autre souveraineté, celle de l’argent, de la finance, contrôlée par une oligarchie, est devenue l’enjeu d’un changement en profondeur. »</a:t>
            </a:r>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31</a:t>
            </a:fld>
            <a:endParaRPr lang="fr-FR"/>
          </a:p>
        </p:txBody>
      </p:sp>
      <p:sp>
        <p:nvSpPr>
          <p:cNvPr id="5" name="Espace réservé de la date 4"/>
          <p:cNvSpPr>
            <a:spLocks noGrp="1"/>
          </p:cNvSpPr>
          <p:nvPr>
            <p:ph type="dt" idx="11"/>
          </p:nvPr>
        </p:nvSpPr>
        <p:spPr/>
        <p:txBody>
          <a:bodyPr/>
          <a:lstStyle/>
          <a:p>
            <a:fld id="{3077C483-FA76-4EE8-99EE-4E44C6C0E80F}" type="datetime1">
              <a:rPr lang="fr-FR" smtClean="0"/>
              <a:pPr/>
              <a:t>21/01/2017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Philosophe, directeur de recherches au CNRS, François </a:t>
            </a:r>
            <a:r>
              <a:rPr lang="fr-FR" dirty="0" err="1" smtClean="0"/>
              <a:t>Flahault</a:t>
            </a:r>
            <a:r>
              <a:rPr lang="fr-FR" dirty="0" smtClean="0"/>
              <a:t> anime un séminaire d’anthropologie générale à l’École des hautes études en sciences sociales. Il a récemment publié </a:t>
            </a:r>
            <a:r>
              <a:rPr lang="fr-FR" i="1" dirty="0" smtClean="0"/>
              <a:t>Le Sentiment d’exister</a:t>
            </a:r>
            <a:r>
              <a:rPr lang="fr-FR" dirty="0" smtClean="0"/>
              <a:t> (Descartes &amp; Cie, 2002) ou encore </a:t>
            </a:r>
            <a:r>
              <a:rPr lang="fr-FR" i="1" dirty="0" smtClean="0"/>
              <a:t>Le Paradoxe de Robinson. Capitalisme et société</a:t>
            </a:r>
            <a:r>
              <a:rPr lang="fr-FR" dirty="0" smtClean="0"/>
              <a:t> (Mille et une nuits, 2005). Il est notamment l’auteur de </a:t>
            </a:r>
            <a:r>
              <a:rPr lang="fr-FR" i="1" dirty="0" smtClean="0"/>
              <a:t>« Be </a:t>
            </a:r>
            <a:r>
              <a:rPr lang="fr-FR" i="1" dirty="0" err="1" smtClean="0"/>
              <a:t>yourself</a:t>
            </a:r>
            <a:r>
              <a:rPr lang="fr-FR" i="1" dirty="0" smtClean="0"/>
              <a:t> ! ». Au-delà de la conception occidentale de l’individu</a:t>
            </a:r>
            <a:r>
              <a:rPr lang="fr-FR" dirty="0" smtClean="0"/>
              <a:t> (Mille et une nuits, 2006) et </a:t>
            </a:r>
            <a:r>
              <a:rPr lang="fr-FR" i="1" dirty="0" smtClean="0"/>
              <a:t>Le crépuscule de Prométhée</a:t>
            </a:r>
            <a:r>
              <a:rPr lang="fr-FR" dirty="0" smtClean="0"/>
              <a:t> (Mille et une nuits, 2008). Son premier ouvrage, </a:t>
            </a:r>
            <a:r>
              <a:rPr lang="fr-FR" i="1" dirty="0" smtClean="0"/>
              <a:t>La parole </a:t>
            </a:r>
            <a:r>
              <a:rPr lang="fr-FR" i="1" dirty="0" err="1" smtClean="0"/>
              <a:t>intermédiiaire</a:t>
            </a:r>
            <a:r>
              <a:rPr lang="fr-FR" i="1" dirty="0" smtClean="0"/>
              <a:t>, </a:t>
            </a:r>
            <a:r>
              <a:rPr lang="fr-FR" i="0" dirty="0" smtClean="0"/>
              <a:t>représentait une perspective d’analyse de discours dans le domaine des formulations dites préconscientes.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EXTRAITS: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À elles et aux millions de téléspectateurs qui suivent l'émission, il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montre qu' il partage leurs préoccupations et s'explique sur l'action de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son gouvernement, toujours menée, affirme t il, dans le sens de l'*intérêt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général*.</a:t>
            </a:r>
            <a:r>
              <a:rPr lang="fr-FR" baseline="0" dirty="0" smtClean="0"/>
              <a:t> </a:t>
            </a:r>
            <a:r>
              <a:rPr lang="fr-FR" dirty="0" smtClean="0"/>
              <a:t>4</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penser le bien commun dans un contexte où la sphère du politique est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dominée par les puissances économiques et financières, au service des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intérêts privés? ...  d'*intérêt général*, qui est l'addition et la</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composition des intérêts individuels.</a:t>
            </a:r>
            <a:r>
              <a:rPr lang="fr-FR" baseline="0" dirty="0" smtClean="0"/>
              <a:t> </a:t>
            </a:r>
            <a:r>
              <a:rPr lang="fr-FR" dirty="0" smtClean="0"/>
              <a:t>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justice, la garantie des droits individuels, la prospérité économique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 l'*intérêt général* demeurent, certes, des finalités nécessaires de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l'action politique, mais non suffisantes. Il faut en effet y ajouter ce qui</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s'impose à l'attention dès lorsque l' on ...</a:t>
            </a:r>
            <a:r>
              <a:rPr lang="fr-FR" baseline="0" dirty="0" smtClean="0"/>
              <a:t> </a:t>
            </a:r>
            <a:r>
              <a:rPr lang="fr-FR" dirty="0" smtClean="0"/>
              <a:t>6</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troisième raison de renoncer à une conception politique du bien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commun se fonde sur la foi en l'efficience des marchés – la fameuse main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invisible qui, selon Bernard Mandeville, puis Adam Smith, réalise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d'elle même l'*intérêt général*.</a:t>
            </a:r>
            <a:r>
              <a:rPr lang="fr-FR" baseline="0" dirty="0" smtClean="0"/>
              <a:t> </a:t>
            </a:r>
            <a:r>
              <a:rPr lang="fr-FR" dirty="0" smtClean="0"/>
              <a:t>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Cependant, le bien commun ne se ramène pas à l'*intérêt général*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lié à l'utilité, car Thomas ne voit pas la société comme une association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volontaire et artificielle ayant uniquement pour but de pourvoir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aux besoins des individus</a:t>
            </a:r>
            <a:r>
              <a:rPr lang="fr-FR" baseline="0" dirty="0" smtClean="0"/>
              <a:t> </a:t>
            </a:r>
            <a:r>
              <a:rPr lang="fr-FR" dirty="0" smtClean="0"/>
              <a:t>67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bien commun s'est ainsi effacé au profit de l'*intérêt général* conçu</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comme la somme des intérêts individuels et le fruit d'un arbitrage entre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ceux-ci. Le langage dans lequel se conçoivent intérêts et arbitrage a</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progressivement été gagné par les ...</a:t>
            </a:r>
            <a:r>
              <a:rPr lang="fr-FR" baseline="0" dirty="0" smtClean="0"/>
              <a:t> </a:t>
            </a:r>
            <a:r>
              <a:rPr lang="fr-FR" dirty="0" smtClean="0"/>
              <a:t>71</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L'économie marchande n'est pas incompatible avec la notion d'*intérêt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général* ; mais elle ne permet pas de penser le bien commun en tant que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celui ci lie notre existence personnelle aux autres et </a:t>
            </a:r>
            <a:r>
              <a:rPr lang="fr-FR" dirty="0" err="1" smtClean="0"/>
              <a:t>àla</a:t>
            </a:r>
            <a:r>
              <a:rPr lang="fr-FR" dirty="0" smtClean="0"/>
              <a:t> vie sociale.</a:t>
            </a:r>
            <a:r>
              <a:rPr lang="fr-FR" baseline="0" dirty="0" smtClean="0"/>
              <a:t> 78</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32</a:t>
            </a:fld>
            <a:endParaRPr lang="fr-FR"/>
          </a:p>
        </p:txBody>
      </p:sp>
      <p:sp>
        <p:nvSpPr>
          <p:cNvPr id="5" name="Espace réservé de la date 4"/>
          <p:cNvSpPr>
            <a:spLocks noGrp="1"/>
          </p:cNvSpPr>
          <p:nvPr>
            <p:ph type="dt" idx="11"/>
          </p:nvPr>
        </p:nvSpPr>
        <p:spPr/>
        <p:txBody>
          <a:bodyPr/>
          <a:lstStyle/>
          <a:p>
            <a:fld id="{A513E9B4-1E75-4EC6-9407-2A1072743753}" type="datetime1">
              <a:rPr lang="fr-FR" smtClean="0"/>
              <a:pPr/>
              <a:t>21/01/2017</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 François </a:t>
            </a:r>
            <a:r>
              <a:rPr lang="fr-FR" b="1" dirty="0" err="1" smtClean="0"/>
              <a:t>Flahault</a:t>
            </a:r>
            <a:r>
              <a:rPr lang="fr-FR" dirty="0" smtClean="0"/>
              <a:t>, « Les biens communs vécus, une finalité non utilitaire »</a:t>
            </a:r>
            <a:r>
              <a:rPr lang="fr-FR" baseline="0" dirty="0" smtClean="0"/>
              <a:t> </a:t>
            </a:r>
            <a:r>
              <a:rPr lang="fr-FR" dirty="0" smtClean="0"/>
              <a:t>Une approche </a:t>
            </a:r>
            <a:r>
              <a:rPr lang="fr-FR" dirty="0" err="1" smtClean="0"/>
              <a:t>objectivante</a:t>
            </a:r>
            <a:r>
              <a:rPr lang="fr-FR" dirty="0" smtClean="0"/>
              <a:t> non morale, suggestive pour le lexicologue </a:t>
            </a: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33</a:t>
            </a:fld>
            <a:endParaRPr lang="fr-FR"/>
          </a:p>
        </p:txBody>
      </p:sp>
      <p:sp>
        <p:nvSpPr>
          <p:cNvPr id="5" name="Espace réservé de la date 4"/>
          <p:cNvSpPr>
            <a:spLocks noGrp="1"/>
          </p:cNvSpPr>
          <p:nvPr>
            <p:ph type="dt" idx="11"/>
          </p:nvPr>
        </p:nvSpPr>
        <p:spPr/>
        <p:txBody>
          <a:bodyPr/>
          <a:lstStyle/>
          <a:p>
            <a:fld id="{E7ECF4A8-A46A-48BF-AC41-358FF2E213AA}" type="datetime1">
              <a:rPr lang="fr-FR" smtClean="0"/>
              <a:pPr/>
              <a:t>21/01/2017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baseline="0" dirty="0" smtClean="0"/>
              <a:t>En examinant</a:t>
            </a:r>
            <a:r>
              <a:rPr lang="en-GB" dirty="0" smtClean="0"/>
              <a:t> la </a:t>
            </a:r>
            <a:r>
              <a:rPr lang="en-GB" dirty="0" err="1" smtClean="0"/>
              <a:t>diversité</a:t>
            </a:r>
            <a:r>
              <a:rPr lang="en-GB" dirty="0" smtClean="0"/>
              <a:t>,</a:t>
            </a:r>
            <a:r>
              <a:rPr lang="en-GB" baseline="0" dirty="0" smtClean="0"/>
              <a:t> </a:t>
            </a:r>
            <a:r>
              <a:rPr lang="en-GB" dirty="0" smtClean="0"/>
              <a:t> les </a:t>
            </a:r>
            <a:r>
              <a:rPr lang="en-GB" dirty="0" err="1" smtClean="0"/>
              <a:t>contrastes</a:t>
            </a:r>
            <a:r>
              <a:rPr lang="en-GB" dirty="0" smtClean="0"/>
              <a:t>,</a:t>
            </a:r>
            <a:r>
              <a:rPr lang="en-GB" baseline="0" dirty="0" smtClean="0"/>
              <a:t> les </a:t>
            </a:r>
            <a:r>
              <a:rPr lang="en-GB" baseline="0" dirty="0" err="1" smtClean="0"/>
              <a:t>antagonismes</a:t>
            </a:r>
            <a:r>
              <a:rPr lang="en-GB" baseline="0" dirty="0" smtClean="0"/>
              <a:t> </a:t>
            </a:r>
            <a:r>
              <a:rPr lang="en-GB" baseline="0" dirty="0" err="1" smtClean="0"/>
              <a:t>lexicaux</a:t>
            </a:r>
            <a:r>
              <a:rPr lang="en-GB" baseline="0" dirty="0" smtClean="0"/>
              <a:t> e</a:t>
            </a:r>
            <a:r>
              <a:rPr lang="en-GB" dirty="0" smtClean="0"/>
              <a:t>ntre </a:t>
            </a:r>
            <a:r>
              <a:rPr lang="en-GB" dirty="0" err="1" smtClean="0"/>
              <a:t>données</a:t>
            </a:r>
            <a:r>
              <a:rPr lang="en-GB" baseline="0" dirty="0" smtClean="0"/>
              <a:t> </a:t>
            </a:r>
            <a:r>
              <a:rPr lang="en-GB" baseline="0" dirty="0" err="1" smtClean="0"/>
              <a:t>textuelles</a:t>
            </a:r>
            <a:r>
              <a:rPr lang="en-GB" baseline="0" dirty="0" smtClean="0"/>
              <a:t>, on note comment le </a:t>
            </a:r>
            <a:r>
              <a:rPr lang="en-GB" baseline="0" dirty="0" err="1" smtClean="0"/>
              <a:t>commun</a:t>
            </a:r>
            <a:r>
              <a:rPr lang="en-GB" baseline="0" dirty="0" smtClean="0"/>
              <a:t> </a:t>
            </a:r>
            <a:r>
              <a:rPr lang="en-GB" baseline="0" dirty="0" err="1" smtClean="0"/>
              <a:t>peut</a:t>
            </a:r>
            <a:r>
              <a:rPr lang="en-GB" baseline="0" dirty="0" smtClean="0"/>
              <a:t> </a:t>
            </a:r>
            <a:r>
              <a:rPr lang="en-GB" baseline="0" dirty="0" err="1" smtClean="0"/>
              <a:t>devenir</a:t>
            </a:r>
            <a:r>
              <a:rPr lang="en-GB" baseline="0" dirty="0" smtClean="0"/>
              <a:t> un </a:t>
            </a:r>
            <a:r>
              <a:rPr lang="en-GB" baseline="0" dirty="0" err="1" smtClean="0"/>
              <a:t>marqueur</a:t>
            </a:r>
            <a:r>
              <a:rPr lang="en-GB" baseline="0" dirty="0" smtClean="0"/>
              <a:t> </a:t>
            </a:r>
            <a:r>
              <a:rPr lang="en-GB" baseline="0" dirty="0" err="1" smtClean="0"/>
              <a:t>sémantique</a:t>
            </a:r>
            <a:r>
              <a:rPr lang="en-GB" baseline="0" dirty="0" smtClean="0"/>
              <a:t>, </a:t>
            </a:r>
            <a:r>
              <a:rPr lang="en-GB" baseline="0" dirty="0" err="1" smtClean="0"/>
              <a:t>une</a:t>
            </a:r>
            <a:r>
              <a:rPr lang="en-GB" baseline="0" dirty="0" smtClean="0"/>
              <a:t> </a:t>
            </a:r>
            <a:r>
              <a:rPr lang="en-GB" baseline="0" dirty="0" err="1" smtClean="0"/>
              <a:t>étiquette</a:t>
            </a:r>
            <a:r>
              <a:rPr lang="en-GB" baseline="0" dirty="0" smtClean="0"/>
              <a:t> </a:t>
            </a:r>
            <a:r>
              <a:rPr lang="en-GB" baseline="0" dirty="0" err="1" smtClean="0"/>
              <a:t>politique</a:t>
            </a:r>
            <a:r>
              <a:rPr lang="en-GB" baseline="0" dirty="0" smtClean="0"/>
              <a:t>.</a:t>
            </a:r>
          </a:p>
          <a:p>
            <a:endParaRPr lang="en-GB" baseline="0" dirty="0" smtClean="0"/>
          </a:p>
          <a:p>
            <a:r>
              <a:rPr lang="en-GB" baseline="0" dirty="0" err="1" smtClean="0"/>
              <a:t>Exemple</a:t>
            </a:r>
            <a:r>
              <a:rPr lang="en-GB" baseline="0" dirty="0" smtClean="0"/>
              <a:t>:  </a:t>
            </a:r>
            <a:r>
              <a:rPr lang="en-GB" baseline="0" dirty="0" err="1" smtClean="0"/>
              <a:t>dans</a:t>
            </a:r>
            <a:r>
              <a:rPr lang="en-GB" baseline="0" dirty="0" smtClean="0"/>
              <a:t> </a:t>
            </a:r>
            <a:r>
              <a:rPr lang="en-GB" baseline="0" dirty="0" err="1" smtClean="0"/>
              <a:t>deux</a:t>
            </a:r>
            <a:r>
              <a:rPr lang="en-GB" baseline="0" dirty="0" smtClean="0"/>
              <a:t> programmes </a:t>
            </a:r>
            <a:r>
              <a:rPr lang="en-GB" baseline="0" dirty="0" err="1" smtClean="0"/>
              <a:t>politiques</a:t>
            </a:r>
            <a:r>
              <a:rPr lang="en-GB" baseline="0" dirty="0" smtClean="0"/>
              <a:t> (2016) </a:t>
            </a:r>
            <a:r>
              <a:rPr lang="en-GB" baseline="0" dirty="0" err="1" smtClean="0"/>
              <a:t>profondément</a:t>
            </a:r>
            <a:r>
              <a:rPr lang="en-GB" baseline="0" dirty="0" smtClean="0"/>
              <a:t> </a:t>
            </a:r>
            <a:r>
              <a:rPr lang="en-GB" baseline="0" dirty="0" err="1" smtClean="0"/>
              <a:t>antagonistes</a:t>
            </a:r>
            <a:r>
              <a:rPr lang="en-GB" baseline="0" dirty="0" smtClean="0"/>
              <a:t>, les usages de </a:t>
            </a:r>
            <a:r>
              <a:rPr lang="en-GB" baseline="0" dirty="0" err="1" smtClean="0"/>
              <a:t>l’adjectif</a:t>
            </a:r>
            <a:r>
              <a:rPr lang="en-GB" baseline="0" dirty="0" smtClean="0"/>
              <a:t> </a:t>
            </a:r>
            <a:r>
              <a:rPr lang="en-GB" i="1" baseline="0" dirty="0" err="1" smtClean="0"/>
              <a:t>commun</a:t>
            </a:r>
            <a:r>
              <a:rPr lang="en-GB" i="1" baseline="0" dirty="0" smtClean="0"/>
              <a:t>  </a:t>
            </a:r>
            <a:r>
              <a:rPr lang="en-GB" i="0" baseline="0" dirty="0" smtClean="0"/>
              <a:t>et </a:t>
            </a:r>
            <a:r>
              <a:rPr lang="en-GB" i="0" baseline="0" dirty="0" err="1" smtClean="0"/>
              <a:t>ses</a:t>
            </a:r>
            <a:r>
              <a:rPr lang="en-GB" i="0" baseline="0" dirty="0" smtClean="0"/>
              <a:t> connotations </a:t>
            </a:r>
            <a:r>
              <a:rPr lang="en-GB" i="0" baseline="0" dirty="0" err="1" smtClean="0"/>
              <a:t>s’inscrivent</a:t>
            </a:r>
            <a:r>
              <a:rPr lang="en-GB" i="0" baseline="0" dirty="0" smtClean="0"/>
              <a:t> </a:t>
            </a:r>
            <a:r>
              <a:rPr lang="en-GB" i="0" baseline="0" dirty="0" err="1" smtClean="0"/>
              <a:t>dans</a:t>
            </a:r>
            <a:r>
              <a:rPr lang="en-GB" i="0" baseline="0" dirty="0" smtClean="0"/>
              <a:t> des oppositions de fond </a:t>
            </a:r>
            <a:r>
              <a:rPr lang="en-GB" i="0" baseline="0" dirty="0" err="1" smtClean="0"/>
              <a:t>qu’elles</a:t>
            </a:r>
            <a:r>
              <a:rPr lang="en-GB" i="0" baseline="0" dirty="0" smtClean="0"/>
              <a:t> </a:t>
            </a:r>
            <a:r>
              <a:rPr lang="en-GB" i="0" baseline="0" dirty="0" err="1" smtClean="0"/>
              <a:t>illustrent</a:t>
            </a:r>
            <a:r>
              <a:rPr lang="en-GB" i="0" baseline="0" dirty="0" smtClean="0"/>
              <a:t>:</a:t>
            </a:r>
          </a:p>
          <a:p>
            <a:endParaRPr lang="en-GB" i="1" baseline="0" dirty="0" smtClean="0"/>
          </a:p>
          <a:p>
            <a:r>
              <a:rPr lang="en-GB" baseline="0" dirty="0" smtClean="0"/>
              <a:t>-</a:t>
            </a:r>
            <a:r>
              <a:rPr lang="en-GB" baseline="0" dirty="0" err="1" smtClean="0"/>
              <a:t>Intitulé</a:t>
            </a:r>
            <a:r>
              <a:rPr lang="en-GB" baseline="0" dirty="0" smtClean="0"/>
              <a:t> </a:t>
            </a:r>
            <a:r>
              <a:rPr lang="en-GB" i="1" baseline="0" dirty="0" err="1" smtClean="0"/>
              <a:t>L’avenir</a:t>
            </a:r>
            <a:r>
              <a:rPr lang="en-GB" i="1" baseline="0" dirty="0" smtClean="0"/>
              <a:t> en </a:t>
            </a:r>
            <a:r>
              <a:rPr lang="en-GB" i="1" baseline="0" dirty="0" err="1" smtClean="0"/>
              <a:t>commun</a:t>
            </a:r>
            <a:r>
              <a:rPr lang="en-GB" i="1" baseline="0" dirty="0" smtClean="0"/>
              <a:t>. Le programme de la France </a:t>
            </a:r>
            <a:r>
              <a:rPr lang="en-GB" i="1" baseline="0" dirty="0" err="1" smtClean="0"/>
              <a:t>insoumise</a:t>
            </a:r>
            <a:r>
              <a:rPr lang="en-GB" i="1" baseline="0" dirty="0" smtClean="0"/>
              <a:t> et de son </a:t>
            </a:r>
            <a:r>
              <a:rPr lang="en-GB" i="1" baseline="0" dirty="0" err="1" smtClean="0"/>
              <a:t>canditat</a:t>
            </a:r>
            <a:r>
              <a:rPr lang="en-GB" i="1" baseline="0" dirty="0" smtClean="0"/>
              <a:t> Jean-Luc </a:t>
            </a:r>
            <a:r>
              <a:rPr lang="en-GB" i="1" baseline="0" dirty="0" err="1" smtClean="0"/>
              <a:t>Mélenchon</a:t>
            </a:r>
            <a:r>
              <a:rPr lang="en-GB" i="1" baseline="0" dirty="0" smtClean="0"/>
              <a:t> </a:t>
            </a:r>
            <a:r>
              <a:rPr lang="en-GB" i="0" baseline="0" dirty="0" smtClean="0"/>
              <a:t>aux </a:t>
            </a:r>
            <a:r>
              <a:rPr lang="en-GB" i="0" baseline="0" dirty="0" err="1" smtClean="0"/>
              <a:t>élections</a:t>
            </a:r>
            <a:r>
              <a:rPr lang="en-GB" i="0" baseline="0" dirty="0" smtClean="0"/>
              <a:t> </a:t>
            </a:r>
            <a:r>
              <a:rPr lang="en-GB" i="0" baseline="0" dirty="0" err="1" smtClean="0"/>
              <a:t>présidentielles</a:t>
            </a:r>
            <a:r>
              <a:rPr lang="en-GB" i="0" baseline="0" dirty="0" smtClean="0"/>
              <a:t> de 2017 (</a:t>
            </a:r>
            <a:r>
              <a:rPr lang="en-GB" i="0" baseline="0" dirty="0" err="1" smtClean="0"/>
              <a:t>Seuil</a:t>
            </a:r>
            <a:r>
              <a:rPr lang="en-GB" i="0" baseline="0" dirty="0" smtClean="0"/>
              <a:t> 2016), </a:t>
            </a:r>
            <a:r>
              <a:rPr lang="en-GB" i="0" baseline="0" dirty="0" err="1" smtClean="0"/>
              <a:t>décline</a:t>
            </a:r>
            <a:r>
              <a:rPr lang="en-GB" i="0" baseline="0" dirty="0" smtClean="0"/>
              <a:t> la notion </a:t>
            </a:r>
            <a:r>
              <a:rPr lang="en-GB" i="0" baseline="0" dirty="0" err="1" smtClean="0"/>
              <a:t>dans</a:t>
            </a:r>
            <a:r>
              <a:rPr lang="en-GB" i="0" baseline="0" dirty="0" smtClean="0"/>
              <a:t> son introduction : </a:t>
            </a:r>
            <a:r>
              <a:rPr lang="en-GB" i="0" baseline="0" dirty="0" err="1" smtClean="0"/>
              <a:t>L’humanité</a:t>
            </a:r>
            <a:r>
              <a:rPr lang="en-GB" i="0" baseline="0" dirty="0" smtClean="0"/>
              <a:t> </a:t>
            </a:r>
            <a:r>
              <a:rPr lang="en-GB" i="0" baseline="0" dirty="0" err="1" smtClean="0"/>
              <a:t>doit</a:t>
            </a:r>
            <a:r>
              <a:rPr lang="en-GB" i="0" baseline="0" dirty="0" smtClean="0"/>
              <a:t> “</a:t>
            </a:r>
            <a:r>
              <a:rPr lang="en-GB" i="0" baseline="0" dirty="0" err="1" smtClean="0"/>
              <a:t>relever</a:t>
            </a:r>
            <a:r>
              <a:rPr lang="en-GB" i="0" baseline="0" dirty="0" smtClean="0"/>
              <a:t> les plus </a:t>
            </a:r>
            <a:r>
              <a:rPr lang="en-GB" i="0" baseline="0" dirty="0" err="1" smtClean="0"/>
              <a:t>grands</a:t>
            </a:r>
            <a:r>
              <a:rPr lang="en-GB" i="0" baseline="0" dirty="0" smtClean="0"/>
              <a:t> </a:t>
            </a:r>
            <a:r>
              <a:rPr lang="en-GB" i="0" baseline="0" dirty="0" err="1" smtClean="0"/>
              <a:t>défis</a:t>
            </a:r>
            <a:r>
              <a:rPr lang="en-GB" i="0" baseline="0" dirty="0" smtClean="0"/>
              <a:t> </a:t>
            </a:r>
            <a:r>
              <a:rPr lang="en-GB" b="1" i="0" baseline="0" dirty="0" err="1" smtClean="0"/>
              <a:t>collectifs</a:t>
            </a:r>
            <a:r>
              <a:rPr lang="en-GB" i="0" baseline="0" dirty="0" smtClean="0"/>
              <a:t>”... Notre pays, avec son “</a:t>
            </a:r>
            <a:r>
              <a:rPr lang="en-GB" i="0" baseline="0" dirty="0" err="1" smtClean="0"/>
              <a:t>identité</a:t>
            </a:r>
            <a:r>
              <a:rPr lang="en-GB" i="0" baseline="0" dirty="0" smtClean="0"/>
              <a:t> </a:t>
            </a:r>
            <a:r>
              <a:rPr lang="en-GB" b="1" i="0" baseline="0" dirty="0" err="1" smtClean="0"/>
              <a:t>universaliste</a:t>
            </a:r>
            <a:r>
              <a:rPr lang="en-GB" i="0" baseline="0" dirty="0" smtClean="0"/>
              <a:t>”... “</a:t>
            </a:r>
            <a:r>
              <a:rPr lang="en-GB" i="0" baseline="0" dirty="0" err="1" smtClean="0"/>
              <a:t>peut</a:t>
            </a:r>
            <a:r>
              <a:rPr lang="en-GB" i="0" baseline="0" dirty="0" smtClean="0"/>
              <a:t> </a:t>
            </a:r>
            <a:r>
              <a:rPr lang="en-GB" b="1" i="0" baseline="0" dirty="0" err="1" smtClean="0"/>
              <a:t>coopérer</a:t>
            </a:r>
            <a:r>
              <a:rPr lang="en-GB" i="0" baseline="0" dirty="0" smtClean="0"/>
              <a:t> </a:t>
            </a:r>
            <a:r>
              <a:rPr lang="en-GB" i="0" baseline="0" dirty="0" err="1" smtClean="0"/>
              <a:t>directement</a:t>
            </a:r>
            <a:r>
              <a:rPr lang="en-GB" i="0" baseline="0" dirty="0" smtClean="0"/>
              <a:t> avec les </a:t>
            </a:r>
            <a:r>
              <a:rPr lang="en-GB" i="0" baseline="0" dirty="0" err="1" smtClean="0"/>
              <a:t>peuples</a:t>
            </a:r>
            <a:r>
              <a:rPr lang="en-GB" i="0" baseline="0" dirty="0" smtClean="0"/>
              <a:t> de </a:t>
            </a:r>
            <a:r>
              <a:rPr lang="en-GB" i="0" baseline="0" dirty="0" err="1" smtClean="0"/>
              <a:t>tous</a:t>
            </a:r>
            <a:r>
              <a:rPr lang="en-GB" i="0" baseline="0" dirty="0" smtClean="0"/>
              <a:t> les continents”... “Sa langue </a:t>
            </a:r>
            <a:r>
              <a:rPr lang="en-GB" i="0" baseline="0" dirty="0" err="1" smtClean="0"/>
              <a:t>est</a:t>
            </a:r>
            <a:r>
              <a:rPr lang="en-GB" i="0" baseline="0" dirty="0" smtClean="0"/>
              <a:t> en </a:t>
            </a:r>
            <a:r>
              <a:rPr lang="en-GB" b="1" i="0" baseline="0" dirty="0" smtClean="0"/>
              <a:t>usage </a:t>
            </a:r>
            <a:r>
              <a:rPr lang="en-GB" b="1" i="0" baseline="0" dirty="0" err="1" smtClean="0"/>
              <a:t>commun</a:t>
            </a:r>
            <a:r>
              <a:rPr lang="en-GB" b="1" i="0" baseline="0" dirty="0" smtClean="0"/>
              <a:t> </a:t>
            </a:r>
            <a:r>
              <a:rPr lang="en-GB" b="0" i="0" baseline="0" dirty="0" err="1" smtClean="0"/>
              <a:t>dans</a:t>
            </a:r>
            <a:r>
              <a:rPr lang="en-GB" b="0" i="0" baseline="0" dirty="0" smtClean="0"/>
              <a:t> 29 pays du </a:t>
            </a:r>
            <a:r>
              <a:rPr lang="en-GB" b="0" i="0" baseline="0" dirty="0" err="1" smtClean="0"/>
              <a:t>monde</a:t>
            </a:r>
            <a:r>
              <a:rPr lang="en-GB" b="0" i="0" baseline="0" dirty="0" smtClean="0"/>
              <a:t>”. Fruit des “associations, des </a:t>
            </a:r>
            <a:r>
              <a:rPr lang="en-GB" b="0" i="0" baseline="0" dirty="0" err="1" smtClean="0"/>
              <a:t>syndicats</a:t>
            </a:r>
            <a:r>
              <a:rPr lang="en-GB" b="0" i="0" baseline="0" dirty="0" smtClean="0"/>
              <a:t> et des </a:t>
            </a:r>
            <a:r>
              <a:rPr lang="en-GB" b="0" i="0" baseline="0" dirty="0" err="1" smtClean="0"/>
              <a:t>collectifs</a:t>
            </a:r>
            <a:r>
              <a:rPr lang="en-GB" b="0" i="0" baseline="0" dirty="0" smtClean="0"/>
              <a:t> </a:t>
            </a:r>
            <a:r>
              <a:rPr lang="en-GB" b="0" i="0" baseline="0" dirty="0" err="1" smtClean="0"/>
              <a:t>citoyens</a:t>
            </a:r>
            <a:r>
              <a:rPr lang="en-GB" b="0" i="0" baseline="0" dirty="0" smtClean="0"/>
              <a:t>”... le programme a </a:t>
            </a:r>
            <a:r>
              <a:rPr lang="en-GB" b="0" i="0" baseline="0" dirty="0" err="1" smtClean="0"/>
              <a:t>une</a:t>
            </a:r>
            <a:r>
              <a:rPr lang="en-GB" b="0" i="0" baseline="0" dirty="0" smtClean="0"/>
              <a:t> </a:t>
            </a:r>
            <a:r>
              <a:rPr lang="en-GB" b="1" i="0" baseline="0" dirty="0" err="1" smtClean="0"/>
              <a:t>cohérence</a:t>
            </a:r>
            <a:r>
              <a:rPr lang="en-GB" b="1" i="0" baseline="0" dirty="0" smtClean="0"/>
              <a:t>, un </a:t>
            </a:r>
            <a:r>
              <a:rPr lang="en-GB" b="1" i="0" baseline="0" dirty="0" err="1" smtClean="0"/>
              <a:t>fil</a:t>
            </a:r>
            <a:r>
              <a:rPr lang="en-GB" b="1" i="0" baseline="0" dirty="0" smtClean="0"/>
              <a:t> </a:t>
            </a:r>
            <a:r>
              <a:rPr lang="en-GB" b="1" i="0" baseline="0" dirty="0" err="1" smtClean="0"/>
              <a:t>commun</a:t>
            </a:r>
            <a:r>
              <a:rPr lang="en-GB" b="0" i="0" baseline="0" dirty="0" smtClean="0"/>
              <a:t>...”</a:t>
            </a:r>
          </a:p>
          <a:p>
            <a:endParaRPr lang="en-GB" b="0" i="0" baseline="0" dirty="0" smtClean="0"/>
          </a:p>
          <a:p>
            <a:pPr>
              <a:buFontTx/>
              <a:buChar char="-"/>
            </a:pPr>
            <a:r>
              <a:rPr lang="en-GB" b="0" i="0" baseline="0" dirty="0" smtClean="0"/>
              <a:t>De </a:t>
            </a:r>
            <a:r>
              <a:rPr lang="en-GB" b="0" i="0" baseline="0" dirty="0" err="1" smtClean="0"/>
              <a:t>façon</a:t>
            </a:r>
            <a:r>
              <a:rPr lang="en-GB" b="0" i="0" baseline="0" dirty="0" smtClean="0"/>
              <a:t> </a:t>
            </a:r>
            <a:r>
              <a:rPr lang="en-GB" b="0" i="0" baseline="0" dirty="0" err="1" smtClean="0"/>
              <a:t>nettement</a:t>
            </a:r>
            <a:r>
              <a:rPr lang="en-GB" b="0" i="0" baseline="0" dirty="0" smtClean="0"/>
              <a:t> </a:t>
            </a:r>
            <a:r>
              <a:rPr lang="en-GB" b="0" i="0" baseline="0" dirty="0" err="1" smtClean="0"/>
              <a:t>différente</a:t>
            </a:r>
            <a:r>
              <a:rPr lang="en-GB" b="0" i="0" baseline="0" dirty="0" smtClean="0"/>
              <a:t>, </a:t>
            </a:r>
            <a:r>
              <a:rPr lang="en-GB" b="0" i="0" baseline="0" dirty="0" err="1" smtClean="0"/>
              <a:t>l’accueil</a:t>
            </a:r>
            <a:r>
              <a:rPr lang="en-GB" b="0" i="0" baseline="0" dirty="0" smtClean="0"/>
              <a:t> du site de </a:t>
            </a:r>
            <a:r>
              <a:rPr lang="en-GB" b="1" i="0" baseline="0" dirty="0" err="1" smtClean="0"/>
              <a:t>Sens</a:t>
            </a:r>
            <a:r>
              <a:rPr lang="en-GB" b="1" i="0" baseline="0" dirty="0" smtClean="0"/>
              <a:t> </a:t>
            </a:r>
            <a:r>
              <a:rPr lang="en-GB" b="1" i="0" baseline="0" dirty="0" err="1" smtClean="0"/>
              <a:t>commun</a:t>
            </a:r>
            <a:r>
              <a:rPr lang="en-GB" b="1" i="0" baseline="0" dirty="0" smtClean="0"/>
              <a:t>, </a:t>
            </a:r>
            <a:r>
              <a:rPr lang="en-GB" b="0" i="0" baseline="0" dirty="0" smtClean="0"/>
              <a:t>association </a:t>
            </a:r>
            <a:r>
              <a:rPr lang="en-GB" b="0" i="0" baseline="0" dirty="0" err="1" smtClean="0"/>
              <a:t>conservatrice</a:t>
            </a:r>
            <a:r>
              <a:rPr lang="en-GB" b="0" i="0" baseline="0" dirty="0" smtClean="0"/>
              <a:t> de </a:t>
            </a:r>
            <a:r>
              <a:rPr lang="en-GB" b="0" i="0" baseline="0" dirty="0" err="1" smtClean="0"/>
              <a:t>droite</a:t>
            </a:r>
            <a:r>
              <a:rPr lang="en-GB" b="0" i="0" baseline="0" dirty="0" smtClean="0"/>
              <a:t> </a:t>
            </a:r>
            <a:r>
              <a:rPr lang="en-GB" b="0" i="0" baseline="0" dirty="0" err="1" smtClean="0"/>
              <a:t>extrême</a:t>
            </a:r>
            <a:r>
              <a:rPr lang="en-GB" b="0" i="0" baseline="0" dirty="0" smtClean="0"/>
              <a:t> issue de la </a:t>
            </a:r>
            <a:r>
              <a:rPr lang="en-GB" b="0" i="0" baseline="0" dirty="0" err="1" smtClean="0"/>
              <a:t>Manif</a:t>
            </a:r>
            <a:r>
              <a:rPr lang="en-GB" b="0" i="0" baseline="0" dirty="0" smtClean="0"/>
              <a:t> pour </a:t>
            </a:r>
            <a:r>
              <a:rPr lang="en-GB" b="0" i="0" baseline="0" dirty="0" err="1" smtClean="0"/>
              <a:t>tous</a:t>
            </a:r>
            <a:r>
              <a:rPr lang="en-GB" b="0" i="0" baseline="0" dirty="0" smtClean="0"/>
              <a:t> (2015-2016) </a:t>
            </a:r>
            <a:r>
              <a:rPr lang="en-GB" b="0" i="0" baseline="0" dirty="0" err="1" smtClean="0"/>
              <a:t>décline</a:t>
            </a:r>
            <a:r>
              <a:rPr lang="en-GB" b="0" i="0" baseline="0" dirty="0" smtClean="0"/>
              <a:t> </a:t>
            </a:r>
            <a:r>
              <a:rPr lang="en-GB" b="0" i="0" baseline="0" dirty="0" err="1" smtClean="0"/>
              <a:t>l’adjectif</a:t>
            </a:r>
            <a:r>
              <a:rPr lang="en-GB" b="0" i="0" baseline="0" dirty="0" smtClean="0"/>
              <a:t> en un </a:t>
            </a:r>
            <a:r>
              <a:rPr lang="en-GB" b="0" i="0" baseline="0" dirty="0" err="1" smtClean="0"/>
              <a:t>sens</a:t>
            </a:r>
            <a:r>
              <a:rPr lang="en-GB" b="0" i="0" baseline="0" dirty="0" smtClean="0"/>
              <a:t> </a:t>
            </a:r>
            <a:r>
              <a:rPr lang="en-GB" b="0" i="0" baseline="0" dirty="0" err="1" smtClean="0"/>
              <a:t>limité</a:t>
            </a:r>
            <a:r>
              <a:rPr lang="en-GB" b="0" i="0" baseline="0" dirty="0" smtClean="0"/>
              <a:t> et </a:t>
            </a:r>
            <a:r>
              <a:rPr lang="en-GB" b="0" i="0" baseline="0" dirty="0" err="1" smtClean="0"/>
              <a:t>peu</a:t>
            </a:r>
            <a:r>
              <a:rPr lang="en-GB" b="0" i="0" baseline="0" dirty="0" smtClean="0"/>
              <a:t> </a:t>
            </a:r>
            <a:r>
              <a:rPr lang="en-GB" b="0" i="0" baseline="0" dirty="0" err="1" smtClean="0"/>
              <a:t>explicite</a:t>
            </a:r>
            <a:r>
              <a:rPr lang="en-GB" b="0" i="0" baseline="0" dirty="0" smtClean="0"/>
              <a:t>: </a:t>
            </a:r>
            <a:r>
              <a:rPr lang="en-GB" b="0" i="0" baseline="0" dirty="0" err="1" smtClean="0"/>
              <a:t>L’objectif</a:t>
            </a:r>
            <a:r>
              <a:rPr lang="en-GB" b="0" i="0" baseline="0" dirty="0" smtClean="0"/>
              <a:t> </a:t>
            </a:r>
            <a:r>
              <a:rPr lang="en-GB" b="0" i="0" baseline="0" dirty="0" err="1" smtClean="0"/>
              <a:t>est</a:t>
            </a:r>
            <a:r>
              <a:rPr lang="en-GB" b="0" i="0" baseline="0" dirty="0" smtClean="0"/>
              <a:t> de  </a:t>
            </a:r>
            <a:r>
              <a:rPr lang="en-GB" b="1" i="0" baseline="0" dirty="0" smtClean="0"/>
              <a:t>“ </a:t>
            </a:r>
            <a:r>
              <a:rPr lang="en-GB" b="1" i="0" baseline="0" dirty="0" err="1" smtClean="0"/>
              <a:t>servir</a:t>
            </a:r>
            <a:r>
              <a:rPr lang="en-GB" b="1" i="0" baseline="0" dirty="0" smtClean="0"/>
              <a:t> la France,... la </a:t>
            </a:r>
            <a:r>
              <a:rPr lang="en-GB" b="1" i="0" baseline="0" dirty="0" err="1" smtClean="0"/>
              <a:t>cohésion</a:t>
            </a:r>
            <a:r>
              <a:rPr lang="en-GB" b="1" i="0" baseline="0" dirty="0" smtClean="0"/>
              <a:t> </a:t>
            </a:r>
            <a:r>
              <a:rPr lang="en-GB" b="1" i="0" baseline="0" dirty="0" err="1" smtClean="0"/>
              <a:t>nationale</a:t>
            </a:r>
            <a:r>
              <a:rPr lang="en-GB" b="1" i="0" baseline="0" dirty="0" smtClean="0"/>
              <a:t>”</a:t>
            </a:r>
            <a:r>
              <a:rPr lang="en-GB" b="0" i="0" baseline="0" dirty="0" smtClean="0"/>
              <a:t>, et pour </a:t>
            </a:r>
            <a:r>
              <a:rPr lang="en-GB" b="0" i="0" baseline="0" dirty="0" err="1" smtClean="0"/>
              <a:t>cela</a:t>
            </a:r>
            <a:r>
              <a:rPr lang="en-GB" b="0" i="0" baseline="0" dirty="0" smtClean="0"/>
              <a:t> de</a:t>
            </a:r>
            <a:r>
              <a:rPr lang="en-GB" b="1" i="0" baseline="0" dirty="0" smtClean="0"/>
              <a:t> “</a:t>
            </a:r>
            <a:r>
              <a:rPr lang="en-GB" b="1" i="0" baseline="0" dirty="0" err="1" smtClean="0"/>
              <a:t>renouer</a:t>
            </a:r>
            <a:r>
              <a:rPr lang="en-GB" b="1" i="0" baseline="0" dirty="0" smtClean="0"/>
              <a:t> avec le </a:t>
            </a:r>
            <a:r>
              <a:rPr lang="en-GB" b="1" i="0" baseline="0" dirty="0" err="1" smtClean="0"/>
              <a:t>réel</a:t>
            </a:r>
            <a:r>
              <a:rPr lang="en-GB" b="1" i="0" baseline="0" dirty="0" smtClean="0"/>
              <a:t>”. “</a:t>
            </a:r>
            <a:r>
              <a:rPr lang="en-GB" b="0" i="0" baseline="0" dirty="0" err="1" smtClean="0"/>
              <a:t>Toutes</a:t>
            </a:r>
            <a:r>
              <a:rPr lang="en-GB" b="0" i="0" baseline="0" dirty="0" smtClean="0"/>
              <a:t> </a:t>
            </a:r>
            <a:r>
              <a:rPr lang="en-GB" b="0" i="0" baseline="0" dirty="0" err="1" smtClean="0"/>
              <a:t>nos</a:t>
            </a:r>
            <a:r>
              <a:rPr lang="en-GB" b="0" i="0" baseline="0" dirty="0" smtClean="0"/>
              <a:t> propositions </a:t>
            </a:r>
            <a:r>
              <a:rPr lang="en-GB" b="0" i="0" baseline="0" dirty="0" err="1" smtClean="0"/>
              <a:t>ont</a:t>
            </a:r>
            <a:r>
              <a:rPr lang="en-GB" b="0" i="0" baseline="0" dirty="0" smtClean="0"/>
              <a:t> </a:t>
            </a:r>
            <a:r>
              <a:rPr lang="en-GB" b="1" i="0" baseline="0" dirty="0" smtClean="0"/>
              <a:t>un point </a:t>
            </a:r>
            <a:r>
              <a:rPr lang="en-GB" b="1" i="0" baseline="0" dirty="0" err="1" smtClean="0"/>
              <a:t>commun</a:t>
            </a:r>
            <a:r>
              <a:rPr lang="en-GB" b="1" i="0" baseline="0" dirty="0" smtClean="0"/>
              <a:t>: </a:t>
            </a:r>
            <a:r>
              <a:rPr lang="en-GB" b="0" i="0" baseline="0" dirty="0" err="1" smtClean="0"/>
              <a:t>elles</a:t>
            </a:r>
            <a:r>
              <a:rPr lang="en-GB" b="0" i="0" baseline="0" dirty="0" smtClean="0"/>
              <a:t> </a:t>
            </a:r>
            <a:r>
              <a:rPr lang="en-GB" b="0" i="0" baseline="0" dirty="0" err="1" smtClean="0"/>
              <a:t>sont</a:t>
            </a:r>
            <a:r>
              <a:rPr lang="en-GB" b="0" i="0" baseline="0" dirty="0" smtClean="0"/>
              <a:t> </a:t>
            </a:r>
            <a:r>
              <a:rPr lang="en-GB" b="1" i="0" baseline="0" dirty="0" err="1" smtClean="0"/>
              <a:t>réalistes</a:t>
            </a:r>
            <a:r>
              <a:rPr lang="en-GB" b="1" i="0" baseline="0" dirty="0" smtClean="0"/>
              <a:t> “.</a:t>
            </a:r>
          </a:p>
          <a:p>
            <a:pPr>
              <a:buFontTx/>
              <a:buChar char="-"/>
            </a:pPr>
            <a:endParaRPr lang="en-GB" b="1" i="0" baseline="0" dirty="0" smtClean="0"/>
          </a:p>
          <a:p>
            <a:pPr>
              <a:buFontTx/>
              <a:buChar char="-"/>
            </a:pPr>
            <a:r>
              <a:rPr lang="en-GB" b="0" i="0" baseline="0" dirty="0" smtClean="0"/>
              <a:t> La </a:t>
            </a:r>
            <a:r>
              <a:rPr lang="en-GB" b="0" i="0" baseline="0" dirty="0" err="1" smtClean="0"/>
              <a:t>droite</a:t>
            </a:r>
            <a:r>
              <a:rPr lang="en-GB" b="0" i="0" baseline="0" dirty="0" smtClean="0"/>
              <a:t> la plus </a:t>
            </a:r>
            <a:r>
              <a:rPr lang="en-GB" b="0" i="0" baseline="0" dirty="0" err="1" smtClean="0"/>
              <a:t>conservatrice</a:t>
            </a:r>
            <a:r>
              <a:rPr lang="en-GB" b="0" i="0" baseline="0" dirty="0" smtClean="0"/>
              <a:t> </a:t>
            </a:r>
            <a:r>
              <a:rPr lang="en-GB" b="0" i="0" baseline="0" dirty="0" err="1" smtClean="0"/>
              <a:t>revendique</a:t>
            </a:r>
            <a:r>
              <a:rPr lang="en-GB" b="0" i="0" baseline="0" dirty="0" smtClean="0"/>
              <a:t> le </a:t>
            </a:r>
            <a:r>
              <a:rPr lang="en-GB" b="1" i="0" baseline="0" dirty="0" err="1" smtClean="0"/>
              <a:t>sens</a:t>
            </a:r>
            <a:r>
              <a:rPr lang="en-GB" b="1" i="0" baseline="0" dirty="0" smtClean="0"/>
              <a:t> </a:t>
            </a:r>
            <a:r>
              <a:rPr lang="en-GB" b="1" i="0" baseline="0" dirty="0" err="1" smtClean="0"/>
              <a:t>commun</a:t>
            </a:r>
            <a:r>
              <a:rPr lang="en-GB" b="1" i="0" baseline="0" dirty="0" smtClean="0"/>
              <a:t>  </a:t>
            </a:r>
            <a:r>
              <a:rPr lang="en-GB" b="0" i="0" baseline="0" dirty="0" err="1" smtClean="0"/>
              <a:t>qu’elle</a:t>
            </a:r>
            <a:r>
              <a:rPr lang="en-GB" b="0" i="0" baseline="0" dirty="0" smtClean="0"/>
              <a:t> </a:t>
            </a:r>
            <a:r>
              <a:rPr lang="en-GB" b="0" i="0" baseline="0" dirty="0" err="1" smtClean="0"/>
              <a:t>considère</a:t>
            </a:r>
            <a:r>
              <a:rPr lang="en-GB" b="0" i="0" baseline="0" dirty="0" smtClean="0"/>
              <a:t> </a:t>
            </a:r>
            <a:r>
              <a:rPr lang="en-GB" b="0" i="0" baseline="0" dirty="0" err="1" smtClean="0"/>
              <a:t>incarner</a:t>
            </a:r>
            <a:r>
              <a:rPr lang="en-GB" b="0" i="0" baseline="0" dirty="0" smtClean="0"/>
              <a:t>, la gauche </a:t>
            </a:r>
            <a:r>
              <a:rPr lang="en-GB" b="0" i="0" baseline="0" dirty="0" err="1" smtClean="0"/>
              <a:t>républicaine</a:t>
            </a:r>
            <a:r>
              <a:rPr lang="en-GB" b="0" i="0" baseline="0" dirty="0" smtClean="0"/>
              <a:t> </a:t>
            </a:r>
            <a:r>
              <a:rPr lang="en-GB" b="0" i="0" baseline="0" dirty="0" err="1" smtClean="0"/>
              <a:t>décline</a:t>
            </a:r>
            <a:r>
              <a:rPr lang="en-GB" b="0" i="0" baseline="0" dirty="0" smtClean="0"/>
              <a:t> </a:t>
            </a:r>
            <a:r>
              <a:rPr lang="en-GB" b="0" i="0" baseline="0" dirty="0" err="1" smtClean="0"/>
              <a:t>largement</a:t>
            </a:r>
            <a:r>
              <a:rPr lang="en-GB" b="0" i="0" baseline="0" dirty="0" smtClean="0"/>
              <a:t> les </a:t>
            </a:r>
            <a:r>
              <a:rPr lang="en-GB" b="0" i="0" baseline="0" dirty="0" err="1" smtClean="0"/>
              <a:t>formes</a:t>
            </a:r>
            <a:r>
              <a:rPr lang="en-GB" b="0" i="0" baseline="0" dirty="0" smtClean="0"/>
              <a:t> du </a:t>
            </a:r>
            <a:r>
              <a:rPr lang="en-GB" b="0" i="0" baseline="0" dirty="0" err="1" smtClean="0"/>
              <a:t>commun</a:t>
            </a:r>
            <a:r>
              <a:rPr lang="en-GB" b="0" i="0" baseline="0" dirty="0" smtClean="0"/>
              <a:t>, </a:t>
            </a:r>
            <a:r>
              <a:rPr lang="en-GB" b="0" i="0" baseline="0" dirty="0" err="1" smtClean="0"/>
              <a:t>attestée</a:t>
            </a:r>
            <a:r>
              <a:rPr lang="en-GB" b="0" i="0" baseline="0" dirty="0" smtClean="0"/>
              <a:t> </a:t>
            </a:r>
            <a:r>
              <a:rPr lang="en-GB" b="0" i="0" baseline="0" dirty="0" err="1" smtClean="0"/>
              <a:t>dans</a:t>
            </a:r>
            <a:r>
              <a:rPr lang="en-GB" b="0" i="0" baseline="0" dirty="0" smtClean="0"/>
              <a:t> les </a:t>
            </a:r>
            <a:r>
              <a:rPr lang="en-GB" b="0" i="0" baseline="0" dirty="0" err="1" smtClean="0"/>
              <a:t>réseaux</a:t>
            </a:r>
            <a:r>
              <a:rPr lang="en-GB" b="0" i="0" baseline="0" dirty="0" smtClean="0"/>
              <a:t> </a:t>
            </a:r>
            <a:r>
              <a:rPr lang="en-GB" b="0" i="0" baseline="0" dirty="0" err="1" smtClean="0"/>
              <a:t>sociaux</a:t>
            </a:r>
            <a:r>
              <a:rPr lang="en-GB" b="0" i="0" baseline="0" dirty="0" smtClean="0"/>
              <a:t> par </a:t>
            </a:r>
            <a:r>
              <a:rPr lang="en-GB" b="0" i="0" baseline="0" dirty="0" err="1" smtClean="0"/>
              <a:t>une</a:t>
            </a:r>
            <a:r>
              <a:rPr lang="en-GB" b="0" i="0" baseline="0" dirty="0" smtClean="0"/>
              <a:t> forte </a:t>
            </a:r>
            <a:r>
              <a:rPr lang="en-GB" b="0" i="0" baseline="0" dirty="0" err="1" smtClean="0"/>
              <a:t>créativité</a:t>
            </a:r>
            <a:r>
              <a:rPr lang="en-GB" b="0" i="0" baseline="0" dirty="0" smtClean="0"/>
              <a:t> </a:t>
            </a:r>
            <a:r>
              <a:rPr lang="en-GB" b="0" i="0" baseline="0" dirty="0" err="1" smtClean="0"/>
              <a:t>lexicale</a:t>
            </a:r>
            <a:r>
              <a:rPr lang="en-GB" b="0" i="0" baseline="0" dirty="0" smtClean="0"/>
              <a:t>.</a:t>
            </a:r>
          </a:p>
          <a:p>
            <a:pPr>
              <a:buFontTx/>
              <a:buNone/>
            </a:pPr>
            <a:r>
              <a:rPr lang="en-GB" b="0" i="0" baseline="0" dirty="0" err="1" smtClean="0"/>
              <a:t>Dans</a:t>
            </a:r>
            <a:r>
              <a:rPr lang="en-GB" b="0" i="0" baseline="0" dirty="0" smtClean="0"/>
              <a:t> son usage </a:t>
            </a:r>
            <a:r>
              <a:rPr lang="en-GB" b="0" i="0" baseline="0" dirty="0" err="1" smtClean="0"/>
              <a:t>d’extrème</a:t>
            </a:r>
            <a:r>
              <a:rPr lang="en-GB" b="0" i="0" baseline="0" dirty="0" smtClean="0"/>
              <a:t> </a:t>
            </a:r>
            <a:r>
              <a:rPr lang="en-GB" b="0" i="0" baseline="0" dirty="0" err="1" smtClean="0"/>
              <a:t>droite</a:t>
            </a:r>
            <a:endParaRPr lang="en-GB" b="0" i="0" dirty="0" smtClean="0"/>
          </a:p>
          <a:p>
            <a:endParaRPr lang="en-GB" sz="1600" b="0" i="0" dirty="0"/>
          </a:p>
        </p:txBody>
      </p:sp>
      <p:sp>
        <p:nvSpPr>
          <p:cNvPr id="4" name="Slide Number Placeholder 3"/>
          <p:cNvSpPr>
            <a:spLocks noGrp="1"/>
          </p:cNvSpPr>
          <p:nvPr>
            <p:ph type="sldNum" sz="quarter" idx="10"/>
          </p:nvPr>
        </p:nvSpPr>
        <p:spPr/>
        <p:txBody>
          <a:bodyPr/>
          <a:lstStyle/>
          <a:p>
            <a:fld id="{9E2FB1D6-CDA3-45C5-83F0-68AB53E4E79F}" type="slidenum">
              <a:rPr lang="fr-FR" smtClean="0"/>
              <a:pPr/>
              <a:t>3</a:t>
            </a:fld>
            <a:endParaRPr lang="fr-FR"/>
          </a:p>
        </p:txBody>
      </p:sp>
      <p:sp>
        <p:nvSpPr>
          <p:cNvPr id="5" name="Espace réservé de la date 4"/>
          <p:cNvSpPr>
            <a:spLocks noGrp="1"/>
          </p:cNvSpPr>
          <p:nvPr>
            <p:ph type="dt" idx="11"/>
          </p:nvPr>
        </p:nvSpPr>
        <p:spPr/>
        <p:txBody>
          <a:bodyPr/>
          <a:lstStyle/>
          <a:p>
            <a:fld id="{A4C197DE-CEEE-4F17-8FA4-4980AA84554A}" type="datetime1">
              <a:rPr lang="fr-FR" smtClean="0"/>
              <a:pPr/>
              <a:t>21/01/2017</a:t>
            </a:fld>
            <a:endParaRPr lang="fr-FR"/>
          </a:p>
        </p:txBody>
      </p:sp>
    </p:spTree>
    <p:extLst>
      <p:ext uri="{BB962C8B-B14F-4D97-AF65-F5344CB8AC3E}">
        <p14:creationId xmlns="" xmlns:p14="http://schemas.microsoft.com/office/powerpoint/2010/main" val="2436163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Le bien commun théologique de Thomas d’Aquin sous le signe de la Communion </a:t>
            </a:r>
            <a:r>
              <a:rPr lang="fr-FR" b="1" dirty="0" err="1" smtClean="0"/>
              <a:t>chétienne</a:t>
            </a:r>
            <a:endParaRPr lang="fr-FR" b="1" dirty="0" smtClean="0"/>
          </a:p>
          <a:p>
            <a:r>
              <a:rPr lang="fr-FR" b="0" dirty="0" smtClean="0"/>
              <a:t>- Reformulation</a:t>
            </a:r>
            <a:r>
              <a:rPr lang="fr-FR" b="0" baseline="0" dirty="0" smtClean="0"/>
              <a:t> de la pensée aristotélicienne (</a:t>
            </a:r>
            <a:r>
              <a:rPr lang="fr-FR" b="0" baseline="0" dirty="0" err="1" smtClean="0"/>
              <a:t>koinon</a:t>
            </a:r>
            <a:r>
              <a:rPr lang="fr-FR" b="0" baseline="0" dirty="0" smtClean="0"/>
              <a:t> </a:t>
            </a:r>
            <a:r>
              <a:rPr lang="fr-FR" b="0" baseline="0" dirty="0" err="1" smtClean="0"/>
              <a:t>agathon</a:t>
            </a:r>
            <a:r>
              <a:rPr lang="fr-FR" b="0" baseline="0" dirty="0" smtClean="0"/>
              <a:t>, </a:t>
            </a:r>
            <a:r>
              <a:rPr lang="fr-FR" b="0" baseline="0" dirty="0" err="1" smtClean="0"/>
              <a:t>bonum</a:t>
            </a:r>
            <a:r>
              <a:rPr lang="fr-FR" b="0" baseline="0" dirty="0" smtClean="0"/>
              <a:t> commune) comme fondement de la morale chrétienne : Le bien commun, entité abstraite constitue l’idéal de vie individuel et social, définissant les vertus, dans le cadre  de la cité terrestre, image de la cité céleste augustinienne, divine, dont la communauté religieuse est le noyau soudé par la communion eucharistique.</a:t>
            </a:r>
            <a:endParaRPr lang="fr-FR" b="0" dirty="0" smtClean="0"/>
          </a:p>
          <a:p>
            <a:r>
              <a:rPr lang="fr-FR" b="1" dirty="0" smtClean="0"/>
              <a:t>Le bien commun révolutionnaire </a:t>
            </a:r>
          </a:p>
          <a:p>
            <a:r>
              <a:rPr lang="fr-FR" b="0" dirty="0" smtClean="0"/>
              <a:t>-De la commune</a:t>
            </a:r>
            <a:r>
              <a:rPr lang="fr-FR" b="0" baseline="0" dirty="0" smtClean="0"/>
              <a:t> au communisme</a:t>
            </a:r>
            <a:endParaRPr lang="fr-FR" b="0" dirty="0" smtClean="0"/>
          </a:p>
          <a:p>
            <a:r>
              <a:rPr lang="fr-FR" b="0" dirty="0" smtClean="0"/>
              <a:t>- </a:t>
            </a:r>
          </a:p>
          <a:p>
            <a:r>
              <a:rPr lang="fr-FR" b="1" dirty="0" smtClean="0"/>
              <a:t>Les biens communs contemporains sous le signe de l’écologie et de la communication socio-numérique</a:t>
            </a:r>
          </a:p>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34</a:t>
            </a:fld>
            <a:endParaRPr lang="fr-FR"/>
          </a:p>
        </p:txBody>
      </p:sp>
      <p:sp>
        <p:nvSpPr>
          <p:cNvPr id="5" name="Espace réservé de la date 4"/>
          <p:cNvSpPr>
            <a:spLocks noGrp="1"/>
          </p:cNvSpPr>
          <p:nvPr>
            <p:ph type="dt" idx="11"/>
          </p:nvPr>
        </p:nvSpPr>
        <p:spPr/>
        <p:txBody>
          <a:bodyPr/>
          <a:lstStyle/>
          <a:p>
            <a:fld id="{C7E3E652-A4BB-4D81-874C-8B50BF5846F9}" type="datetime1">
              <a:rPr lang="fr-FR" smtClean="0"/>
              <a:pPr/>
              <a:t>21/01/2017</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Est-il</a:t>
            </a: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35</a:t>
            </a:fld>
            <a:endParaRPr lang="fr-FR"/>
          </a:p>
        </p:txBody>
      </p:sp>
      <p:sp>
        <p:nvSpPr>
          <p:cNvPr id="5" name="Espace réservé de la date 4"/>
          <p:cNvSpPr>
            <a:spLocks noGrp="1"/>
          </p:cNvSpPr>
          <p:nvPr>
            <p:ph type="dt" idx="11"/>
          </p:nvPr>
        </p:nvSpPr>
        <p:spPr/>
        <p:txBody>
          <a:bodyPr/>
          <a:lstStyle/>
          <a:p>
            <a:fld id="{1254BB5F-706B-474A-B2F9-26664A062AB1}" type="datetime1">
              <a:rPr lang="fr-FR" smtClean="0"/>
              <a:pPr/>
              <a:t>21/01/2017</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Tx/>
              <a:buChar char="-"/>
            </a:pPr>
            <a:r>
              <a:rPr lang="fr-FR" dirty="0" smtClean="0"/>
              <a:t>Calcul des spécificités, équivalent</a:t>
            </a:r>
            <a:r>
              <a:rPr lang="fr-FR" baseline="0" dirty="0" smtClean="0"/>
              <a:t> du X2: qui établit la sur- ou la sous représentation du mot dans les élections successives</a:t>
            </a:r>
          </a:p>
          <a:p>
            <a:pPr marL="171450" indent="-171450">
              <a:buFontTx/>
              <a:buChar char="-"/>
            </a:pPr>
            <a:r>
              <a:rPr lang="fr-FR" i="1" dirty="0" err="1" smtClean="0"/>
              <a:t>Gemein</a:t>
            </a:r>
            <a:r>
              <a:rPr lang="fr-FR" i="1" dirty="0" smtClean="0"/>
              <a:t> </a:t>
            </a:r>
            <a:r>
              <a:rPr lang="fr-FR" i="0" dirty="0" smtClean="0"/>
              <a:t>pour</a:t>
            </a:r>
            <a:r>
              <a:rPr lang="fr-FR" i="0" baseline="0" dirty="0" smtClean="0"/>
              <a:t> le partis de gouvernement?</a:t>
            </a:r>
            <a:endParaRPr lang="fr-FR" i="1" dirty="0"/>
          </a:p>
        </p:txBody>
      </p:sp>
      <p:sp>
        <p:nvSpPr>
          <p:cNvPr id="4" name="Espace réservé de la date 3"/>
          <p:cNvSpPr>
            <a:spLocks noGrp="1"/>
          </p:cNvSpPr>
          <p:nvPr>
            <p:ph type="dt" idx="10"/>
          </p:nvPr>
        </p:nvSpPr>
        <p:spPr/>
        <p:txBody>
          <a:bodyPr/>
          <a:lstStyle/>
          <a:p>
            <a:fld id="{548A1AFB-306F-44E4-9BC7-B74679FF86AE}"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37</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terme est sous-représenté à l’EG et chez les Verts,  banal au PS, faiblement surreprésenté au PCF et à l’UDI, très spécifique de</a:t>
            </a:r>
            <a:r>
              <a:rPr lang="fr-FR" baseline="0" dirty="0" smtClean="0"/>
              <a:t> l’UMP</a:t>
            </a:r>
            <a:endParaRPr lang="fr-FR" dirty="0"/>
          </a:p>
        </p:txBody>
      </p:sp>
      <p:sp>
        <p:nvSpPr>
          <p:cNvPr id="4" name="Espace réservé de la date 3"/>
          <p:cNvSpPr>
            <a:spLocks noGrp="1"/>
          </p:cNvSpPr>
          <p:nvPr>
            <p:ph type="dt" idx="10"/>
          </p:nvPr>
        </p:nvSpPr>
        <p:spPr/>
        <p:txBody>
          <a:bodyPr/>
          <a:lstStyle/>
          <a:p>
            <a:fld id="{CACB7915-4285-4625-A9EB-8BE9D85F0998}"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38</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40</a:t>
            </a:fld>
            <a:endParaRPr lang="fr-FR"/>
          </a:p>
        </p:txBody>
      </p:sp>
      <p:sp>
        <p:nvSpPr>
          <p:cNvPr id="5" name="Espace réservé de la date 4"/>
          <p:cNvSpPr>
            <a:spLocks noGrp="1"/>
          </p:cNvSpPr>
          <p:nvPr>
            <p:ph type="dt" idx="11"/>
          </p:nvPr>
        </p:nvSpPr>
        <p:spPr/>
        <p:txBody>
          <a:bodyPr/>
          <a:lstStyle/>
          <a:p>
            <a:fld id="{7E39DEF7-CDB3-4710-BA0F-1E5FDA84057C}" type="datetime1">
              <a:rPr lang="fr-FR" smtClean="0"/>
              <a:pPr/>
              <a:t>21/01/2017</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41</a:t>
            </a:fld>
            <a:endParaRPr lang="fr-FR"/>
          </a:p>
        </p:txBody>
      </p:sp>
      <p:sp>
        <p:nvSpPr>
          <p:cNvPr id="5" name="Espace réservé de la date 4"/>
          <p:cNvSpPr>
            <a:spLocks noGrp="1"/>
          </p:cNvSpPr>
          <p:nvPr>
            <p:ph type="dt" idx="11"/>
          </p:nvPr>
        </p:nvSpPr>
        <p:spPr/>
        <p:txBody>
          <a:bodyPr/>
          <a:lstStyle/>
          <a:p>
            <a:fld id="{7E39DEF7-CDB3-4710-BA0F-1E5FDA84057C}" type="datetime1">
              <a:rPr lang="fr-FR" smtClean="0"/>
              <a:pPr/>
              <a:t>21/01/2017</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Noter l’absence de </a:t>
            </a:r>
            <a:r>
              <a:rPr lang="fr-FR" i="1" dirty="0" smtClean="0"/>
              <a:t>bien (s) commun(s) </a:t>
            </a:r>
            <a:r>
              <a:rPr lang="fr-FR" dirty="0" smtClean="0"/>
              <a:t>dans les programmes</a:t>
            </a:r>
            <a:endParaRPr lang="fr-FR" dirty="0"/>
          </a:p>
        </p:txBody>
      </p:sp>
      <p:sp>
        <p:nvSpPr>
          <p:cNvPr id="4" name="Espace réservé de la date 3"/>
          <p:cNvSpPr>
            <a:spLocks noGrp="1"/>
          </p:cNvSpPr>
          <p:nvPr>
            <p:ph type="dt" idx="10"/>
          </p:nvPr>
        </p:nvSpPr>
        <p:spPr/>
        <p:txBody>
          <a:bodyPr/>
          <a:lstStyle/>
          <a:p>
            <a:fld id="{5598AADD-7D93-4BBA-BF70-51F6B0D1B0D9}"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42</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BAEEEBE-8EC4-4F74-888B-2DCA38CDFDCB}" type="datetime1">
              <a:rPr lang="fr-FR" smtClean="0"/>
              <a:pPr/>
              <a:t>21/01/2017</a:t>
            </a:fld>
            <a:endParaRPr lang="fr-FR"/>
          </a:p>
        </p:txBody>
      </p:sp>
      <p:sp>
        <p:nvSpPr>
          <p:cNvPr id="5" name="Slide Number Placeholder 4"/>
          <p:cNvSpPr>
            <a:spLocks noGrp="1"/>
          </p:cNvSpPr>
          <p:nvPr>
            <p:ph type="sldNum" sz="quarter" idx="11"/>
          </p:nvPr>
        </p:nvSpPr>
        <p:spPr/>
        <p:txBody>
          <a:bodyPr/>
          <a:lstStyle/>
          <a:p>
            <a:fld id="{9E2FB1D6-CDA3-45C5-83F0-68AB53E4E79F}" type="slidenum">
              <a:rPr lang="fr-FR" smtClean="0"/>
              <a:pPr/>
              <a:t>43</a:t>
            </a:fld>
            <a:endParaRPr lang="fr-FR"/>
          </a:p>
        </p:txBody>
      </p:sp>
    </p:spTree>
    <p:extLst>
      <p:ext uri="{BB962C8B-B14F-4D97-AF65-F5344CB8AC3E}">
        <p14:creationId xmlns="" xmlns:p14="http://schemas.microsoft.com/office/powerpoint/2010/main" val="3949381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638C6F66-4490-4C75-922D-B8F8FEC78AD1}"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46</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1E3F182-557D-480F-94A8-BC45CD5DB49C}"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47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827088"/>
            <a:ext cx="4572000" cy="3429000"/>
          </a:xfrm>
        </p:spPr>
      </p:sp>
      <p:sp>
        <p:nvSpPr>
          <p:cNvPr id="3" name="Notes Placeholder 2"/>
          <p:cNvSpPr>
            <a:spLocks noGrp="1"/>
          </p:cNvSpPr>
          <p:nvPr>
            <p:ph type="body" idx="1"/>
          </p:nvPr>
        </p:nvSpPr>
        <p:spPr/>
        <p:txBody>
          <a:bodyPr/>
          <a:lstStyle/>
          <a:p>
            <a:pPr lvl="2" algn="l">
              <a:buFont typeface="Wingdings"/>
              <a:buChar char="à"/>
            </a:pPr>
            <a:endParaRPr lang="fr-FR" dirty="0" smtClean="0"/>
          </a:p>
          <a:p>
            <a:pPr lvl="2"/>
            <a:endParaRPr lang="fr-FR" dirty="0" smtClean="0"/>
          </a:p>
          <a:p>
            <a:pPr marL="0" marR="0" lvl="2" indent="0" algn="l" defTabSz="914400" rtl="0" eaLnBrk="1" fontAlgn="auto" latinLnBrk="0" hangingPunct="1">
              <a:lnSpc>
                <a:spcPct val="100000"/>
              </a:lnSpc>
              <a:spcBef>
                <a:spcPts val="0"/>
              </a:spcBef>
              <a:spcAft>
                <a:spcPts val="0"/>
              </a:spcAft>
              <a:buClrTx/>
              <a:buSzTx/>
              <a:buFontTx/>
              <a:buChar char="-"/>
              <a:tabLst/>
              <a:defRPr/>
            </a:pPr>
            <a:r>
              <a:rPr lang="fr-FR" sz="1200" baseline="0" dirty="0" smtClean="0"/>
              <a:t> Les problématiques sociologiques reposent notamment sur les relations entre les groupes et les individus saisies dans les pratiques, les représentations, les structures et les formes des sociétés.</a:t>
            </a:r>
          </a:p>
          <a:p>
            <a:pPr marL="0" marR="0" lvl="2" indent="0" algn="l" defTabSz="914400" rtl="0" eaLnBrk="1" fontAlgn="auto" latinLnBrk="0" hangingPunct="1">
              <a:lnSpc>
                <a:spcPct val="100000"/>
              </a:lnSpc>
              <a:spcBef>
                <a:spcPts val="0"/>
              </a:spcBef>
              <a:spcAft>
                <a:spcPts val="0"/>
              </a:spcAft>
              <a:buClrTx/>
              <a:buSzTx/>
              <a:buFontTx/>
              <a:buChar char="-"/>
              <a:tabLst/>
              <a:defRPr/>
            </a:pPr>
            <a:endParaRPr lang="fr-FR" sz="12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fr-FR" sz="1200" u="none" baseline="0" dirty="0" smtClean="0"/>
              <a:t>- L’organisation langagière et les pratiques associées </a:t>
            </a:r>
            <a:r>
              <a:rPr lang="fr-FR" sz="1200" i="0" u="none" baseline="0" dirty="0" smtClean="0"/>
              <a:t>portent trace de la relation commun/individu, et contribuent à construire et à reproduire l’ordre social et ses représentations.</a:t>
            </a:r>
            <a:endParaRPr lang="fr-FR" sz="1200" i="0" u="none" dirty="0" smtClean="0"/>
          </a:p>
          <a:p>
            <a:endParaRPr lang="fr-FR" sz="1200" dirty="0" smtClean="0"/>
          </a:p>
        </p:txBody>
      </p:sp>
      <p:sp>
        <p:nvSpPr>
          <p:cNvPr id="4" name="Slide Number Placeholder 3"/>
          <p:cNvSpPr>
            <a:spLocks noGrp="1"/>
          </p:cNvSpPr>
          <p:nvPr>
            <p:ph type="sldNum" sz="quarter" idx="10"/>
          </p:nvPr>
        </p:nvSpPr>
        <p:spPr/>
        <p:txBody>
          <a:bodyPr/>
          <a:lstStyle/>
          <a:p>
            <a:fld id="{9E2FB1D6-CDA3-45C5-83F0-68AB53E4E79F}" type="slidenum">
              <a:rPr lang="fr-FR" smtClean="0"/>
              <a:pPr/>
              <a:t>4</a:t>
            </a:fld>
            <a:endParaRPr lang="fr-FR"/>
          </a:p>
        </p:txBody>
      </p:sp>
      <p:sp>
        <p:nvSpPr>
          <p:cNvPr id="5" name="Espace réservé de la date 4"/>
          <p:cNvSpPr>
            <a:spLocks noGrp="1"/>
          </p:cNvSpPr>
          <p:nvPr>
            <p:ph type="dt" idx="11"/>
          </p:nvPr>
        </p:nvSpPr>
        <p:spPr/>
        <p:txBody>
          <a:bodyPr/>
          <a:lstStyle/>
          <a:p>
            <a:fld id="{A4C197DE-CEEE-4F17-8FA4-4980AA84554A}" type="datetime1">
              <a:rPr lang="fr-FR" smtClean="0"/>
              <a:pPr/>
              <a:t>21/01/2017</a:t>
            </a:fld>
            <a:endParaRPr lang="fr-FR"/>
          </a:p>
        </p:txBody>
      </p:sp>
    </p:spTree>
    <p:extLst>
      <p:ext uri="{BB962C8B-B14F-4D97-AF65-F5344CB8AC3E}">
        <p14:creationId xmlns="" xmlns:p14="http://schemas.microsoft.com/office/powerpoint/2010/main" val="2436163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2FB1D6-CDA3-45C5-83F0-68AB53E4E79F}" type="slidenum">
              <a:rPr lang="fr-FR" smtClean="0"/>
              <a:pPr/>
              <a:t>48</a:t>
            </a:fld>
            <a:endParaRPr lang="fr-FR"/>
          </a:p>
        </p:txBody>
      </p:sp>
      <p:sp>
        <p:nvSpPr>
          <p:cNvPr id="5" name="Espace réservé de la date 4"/>
          <p:cNvSpPr>
            <a:spLocks noGrp="1"/>
          </p:cNvSpPr>
          <p:nvPr>
            <p:ph type="dt" idx="11"/>
          </p:nvPr>
        </p:nvSpPr>
        <p:spPr/>
        <p:txBody>
          <a:bodyPr/>
          <a:lstStyle/>
          <a:p>
            <a:fld id="{FAD89988-799F-4C25-9FE6-026AC3004C48}" type="datetime1">
              <a:rPr lang="fr-FR" smtClean="0"/>
              <a:pPr/>
              <a:t>21/01/2017</a:t>
            </a:fld>
            <a:endParaRPr lang="fr-FR"/>
          </a:p>
        </p:txBody>
      </p:sp>
    </p:spTree>
    <p:extLst>
      <p:ext uri="{BB962C8B-B14F-4D97-AF65-F5344CB8AC3E}">
        <p14:creationId xmlns="" xmlns:p14="http://schemas.microsoft.com/office/powerpoint/2010/main" val="3847082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48579564-E735-43D5-81F3-50E53A344F99}"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49</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FACDAE1C-F816-4975-ADC5-4FFF608F815D}"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50</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6F436A62-6C46-4C59-ACDE-CE532A322C4E}"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51</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BD9165CF-78C3-4CB1-8578-81FC1DB6557B}"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52</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baseline="0" dirty="0" smtClean="0"/>
              <a:t> La notion de </a:t>
            </a:r>
            <a:r>
              <a:rPr lang="fr-FR" i="1" baseline="0" dirty="0" smtClean="0"/>
              <a:t>commun</a:t>
            </a:r>
            <a:r>
              <a:rPr lang="fr-FR" baseline="0" dirty="0" smtClean="0"/>
              <a:t>,</a:t>
            </a:r>
            <a:r>
              <a:rPr lang="fr-FR" dirty="0" smtClean="0"/>
              <a:t> ses </a:t>
            </a:r>
            <a:r>
              <a:rPr lang="fr-FR" baseline="0" dirty="0" smtClean="0"/>
              <a:t> variantes langagières (dérivés, composés, synonymes) est au cœur des débats idéologiques et politiques de ces dernières décennies,</a:t>
            </a:r>
            <a:r>
              <a:rPr lang="fr-FR" dirty="0" smtClean="0"/>
              <a:t> à travers notamment des notions de </a:t>
            </a:r>
            <a:r>
              <a:rPr lang="fr-FR" i="1" dirty="0" smtClean="0"/>
              <a:t>bien(s) commun(s), </a:t>
            </a:r>
            <a:r>
              <a:rPr lang="fr-FR" dirty="0" smtClean="0"/>
              <a:t>de leur évolution formelle et sémantique.</a:t>
            </a:r>
            <a:r>
              <a:rPr lang="fr-FR" i="1" dirty="0" smtClean="0"/>
              <a:t>  </a:t>
            </a:r>
            <a:r>
              <a:rPr lang="fr-FR" dirty="0" smtClean="0"/>
              <a:t>Des positions conflictuelles se sont développées sur divers terrains ( économiques, juridiques, éthiques ) touchant la propriété des moyens de productions, le rôle de l’Etat, des institutions et de l’individu et des groupes sociaux, le fonctionnement de la démocratie, le sens de la liberté, de l’égalité, de la solidarité.</a:t>
            </a:r>
          </a:p>
          <a:p>
            <a:pPr>
              <a:buFontTx/>
              <a:buChar char="-"/>
            </a:pPr>
            <a:endParaRPr lang="fr-FR" dirty="0" smtClean="0"/>
          </a:p>
          <a:p>
            <a:pPr>
              <a:buFontTx/>
              <a:buChar char="-"/>
            </a:pPr>
            <a:r>
              <a:rPr lang="fr-FR" dirty="0" smtClean="0"/>
              <a:t>L’importance de ces thématiques multiples dépasse évidemment le point de vue strictement langagier, mais l’exploration diachronique, lexicographique, lexicométrique, discursive de celui-ci permet de montrer comment la mémoire sémantique des mots, des expressions et des contextes, habite en permanence les débats conflictuels, comme un substrat où les événements de langages, les créations néologiques, les nouveaux arguments produits dans les pratiques langagières les plus diverses, s’alimentent et s’enrichissent. Plus qu’un </a:t>
            </a:r>
            <a:r>
              <a:rPr lang="fr-FR" u="sng" dirty="0" smtClean="0"/>
              <a:t>signifiant vide </a:t>
            </a:r>
            <a:r>
              <a:rPr lang="fr-FR" dirty="0" smtClean="0"/>
              <a:t>ou un </a:t>
            </a:r>
            <a:r>
              <a:rPr lang="fr-FR" u="sng" dirty="0" smtClean="0"/>
              <a:t>signifiant  flottant </a:t>
            </a:r>
            <a:r>
              <a:rPr lang="fr-FR" dirty="0" smtClean="0"/>
              <a:t>(</a:t>
            </a:r>
            <a:r>
              <a:rPr lang="fr-FR" u="sng" dirty="0" err="1" smtClean="0"/>
              <a:t>Laclau</a:t>
            </a:r>
            <a:r>
              <a:rPr lang="fr-FR" u="sng" dirty="0" smtClean="0"/>
              <a:t>/</a:t>
            </a:r>
            <a:r>
              <a:rPr lang="fr-FR" u="sng" dirty="0" err="1" smtClean="0"/>
              <a:t>Mouffe</a:t>
            </a:r>
            <a:r>
              <a:rPr lang="fr-FR" dirty="0" smtClean="0"/>
              <a:t>), le </a:t>
            </a:r>
            <a:r>
              <a:rPr lang="fr-FR" i="1" dirty="0" smtClean="0"/>
              <a:t>commun</a:t>
            </a:r>
            <a:r>
              <a:rPr lang="fr-FR" dirty="0" smtClean="0"/>
              <a:t> nous semble relever de ce que nous avons appelé les </a:t>
            </a:r>
            <a:r>
              <a:rPr lang="fr-FR" i="1" u="sng" dirty="0" smtClean="0"/>
              <a:t>formations langagières</a:t>
            </a:r>
            <a:r>
              <a:rPr lang="fr-FR" dirty="0" smtClean="0"/>
              <a:t>, notion plus empirique et moins abstraite que celle de </a:t>
            </a:r>
            <a:r>
              <a:rPr lang="fr-FR" i="1" u="sng" dirty="0" smtClean="0"/>
              <a:t>formation discursive</a:t>
            </a:r>
            <a:r>
              <a:rPr lang="fr-FR" dirty="0" smtClean="0"/>
              <a:t>.</a:t>
            </a:r>
            <a:endParaRPr lang="fr-FR" i="1" u="sng"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53</a:t>
            </a:fld>
            <a:endParaRPr lang="fr-FR"/>
          </a:p>
        </p:txBody>
      </p:sp>
      <p:sp>
        <p:nvSpPr>
          <p:cNvPr id="5" name="Espace réservé de la date 4"/>
          <p:cNvSpPr>
            <a:spLocks noGrp="1"/>
          </p:cNvSpPr>
          <p:nvPr>
            <p:ph type="dt" idx="11"/>
          </p:nvPr>
        </p:nvSpPr>
        <p:spPr/>
        <p:txBody>
          <a:bodyPr/>
          <a:lstStyle/>
          <a:p>
            <a:fld id="{D77FCEC4-ADC4-4E93-A07C-EF42D05DCD1B}" type="datetime1">
              <a:rPr lang="fr-FR" smtClean="0"/>
              <a:pPr/>
              <a:t>21/01/2017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fr-FR" dirty="0" smtClean="0"/>
              <a:t>La notion de </a:t>
            </a:r>
            <a:r>
              <a:rPr lang="fr-FR" i="1" dirty="0" smtClean="0"/>
              <a:t>commun</a:t>
            </a:r>
            <a:r>
              <a:rPr lang="fr-FR" dirty="0" smtClean="0"/>
              <a:t> </a:t>
            </a:r>
            <a:r>
              <a:rPr lang="fr-FR" sz="1200" baseline="0" dirty="0" smtClean="0"/>
              <a:t>articule les problématiques sociologiques</a:t>
            </a:r>
            <a:r>
              <a:rPr lang="fr-FR" sz="1200" u="none" baseline="0" dirty="0" smtClean="0"/>
              <a:t> et </a:t>
            </a:r>
            <a:r>
              <a:rPr lang="fr-FR" sz="1200" u="sng" baseline="0" dirty="0" smtClean="0"/>
              <a:t>les pratiques langagières </a:t>
            </a:r>
            <a:r>
              <a:rPr lang="fr-FR" sz="1200" u="none" baseline="0" dirty="0" smtClean="0"/>
              <a:t>dans lesquelles elles se formulent</a:t>
            </a:r>
            <a:r>
              <a:rPr lang="fr-FR" sz="1200" u="sng" baseline="0" dirty="0" smtClean="0"/>
              <a:t>.</a:t>
            </a:r>
            <a:endParaRPr lang="fr-FR" sz="1200" dirty="0" smtClean="0"/>
          </a:p>
          <a:p>
            <a:pPr lvl="2" algn="l"/>
            <a:r>
              <a:rPr lang="fr-FR" dirty="0" smtClean="0"/>
              <a:t>Exemples:</a:t>
            </a:r>
          </a:p>
          <a:p>
            <a:pPr lvl="2" algn="l">
              <a:buFontTx/>
              <a:buChar char="-"/>
            </a:pPr>
            <a:r>
              <a:rPr lang="fr-FR" dirty="0" smtClean="0"/>
              <a:t>l’</a:t>
            </a:r>
            <a:r>
              <a:rPr lang="fr-FR" i="1" dirty="0" smtClean="0"/>
              <a:t>individu/le groupe</a:t>
            </a:r>
            <a:r>
              <a:rPr lang="fr-FR" dirty="0" smtClean="0"/>
              <a:t> dans l’idéologie des états </a:t>
            </a:r>
            <a:r>
              <a:rPr lang="fr-FR" u="sng" dirty="0" smtClean="0"/>
              <a:t>communistes</a:t>
            </a:r>
            <a:r>
              <a:rPr lang="fr-FR" dirty="0" smtClean="0"/>
              <a:t> </a:t>
            </a:r>
            <a:r>
              <a:rPr lang="fr-FR" b="1" dirty="0" smtClean="0"/>
              <a:t>vs</a:t>
            </a:r>
            <a:r>
              <a:rPr lang="fr-FR" dirty="0" smtClean="0"/>
              <a:t> l’</a:t>
            </a:r>
            <a:r>
              <a:rPr lang="fr-FR" b="0" dirty="0" smtClean="0"/>
              <a:t>idéologie du </a:t>
            </a:r>
            <a:r>
              <a:rPr lang="fr-FR" b="0" u="sng" dirty="0" smtClean="0"/>
              <a:t>capitalisme</a:t>
            </a:r>
            <a:r>
              <a:rPr lang="fr-FR" b="0" dirty="0" smtClean="0"/>
              <a:t> actuel</a:t>
            </a:r>
            <a:r>
              <a:rPr lang="fr-FR" dirty="0" smtClean="0"/>
              <a:t> (mondialisé , sans contre-pouvoir) effectif </a:t>
            </a:r>
            <a:r>
              <a:rPr lang="fr-FR" baseline="0" dirty="0" smtClean="0"/>
              <a:t>,  qui pose l’i</a:t>
            </a:r>
            <a:r>
              <a:rPr lang="fr-FR" dirty="0" smtClean="0">
                <a:sym typeface="Wingdings" panose="05000000000000000000" pitchFamily="2" charset="2"/>
              </a:rPr>
              <a:t>ndividu en tant que citoyen-</a:t>
            </a:r>
            <a:r>
              <a:rPr lang="fr-FR" b="1" dirty="0" smtClean="0">
                <a:sym typeface="Wingdings" panose="05000000000000000000" pitchFamily="2" charset="2"/>
              </a:rPr>
              <a:t>consommateur</a:t>
            </a:r>
            <a:r>
              <a:rPr lang="fr-FR" dirty="0" smtClean="0">
                <a:sym typeface="Wingdings" panose="05000000000000000000" pitchFamily="2" charset="2"/>
              </a:rPr>
              <a:t> / un groupe en dehors de la consommation peut-il encore exister?</a:t>
            </a:r>
            <a:r>
              <a:rPr lang="fr-FR" baseline="0" dirty="0" smtClean="0">
                <a:sym typeface="Wingdings" panose="05000000000000000000" pitchFamily="2" charset="2"/>
              </a:rPr>
              <a:t> – Le</a:t>
            </a:r>
            <a:r>
              <a:rPr lang="fr-FR" i="1" baseline="0" dirty="0" smtClean="0">
                <a:sym typeface="Wingdings" panose="05000000000000000000" pitchFamily="2" charset="2"/>
              </a:rPr>
              <a:t> commun </a:t>
            </a:r>
            <a:r>
              <a:rPr lang="fr-FR" baseline="0" dirty="0" smtClean="0">
                <a:sym typeface="Wingdings" panose="05000000000000000000" pitchFamily="2" charset="2"/>
              </a:rPr>
              <a:t>soulève ce type de questions sociologiques et met en cause l’ordre social dominant sous des formes qui peuvent varier du tout au tout.</a:t>
            </a:r>
            <a:endParaRPr lang="fr-FR" dirty="0" smtClean="0">
              <a:sym typeface="Wingdings" panose="05000000000000000000" pitchFamily="2" charset="2"/>
            </a:endParaRPr>
          </a:p>
          <a:p>
            <a:endParaRPr lang="en-GB" b="0" i="0" dirty="0"/>
          </a:p>
        </p:txBody>
      </p:sp>
      <p:sp>
        <p:nvSpPr>
          <p:cNvPr id="4" name="Slide Number Placeholder 3"/>
          <p:cNvSpPr>
            <a:spLocks noGrp="1"/>
          </p:cNvSpPr>
          <p:nvPr>
            <p:ph type="sldNum" sz="quarter" idx="10"/>
          </p:nvPr>
        </p:nvSpPr>
        <p:spPr/>
        <p:txBody>
          <a:bodyPr/>
          <a:lstStyle/>
          <a:p>
            <a:fld id="{9E2FB1D6-CDA3-45C5-83F0-68AB53E4E79F}" type="slidenum">
              <a:rPr lang="fr-FR" smtClean="0"/>
              <a:pPr/>
              <a:t>5</a:t>
            </a:fld>
            <a:endParaRPr lang="fr-FR"/>
          </a:p>
        </p:txBody>
      </p:sp>
      <p:sp>
        <p:nvSpPr>
          <p:cNvPr id="5" name="Espace réservé de la date 4"/>
          <p:cNvSpPr>
            <a:spLocks noGrp="1"/>
          </p:cNvSpPr>
          <p:nvPr>
            <p:ph type="dt" idx="11"/>
          </p:nvPr>
        </p:nvSpPr>
        <p:spPr/>
        <p:txBody>
          <a:bodyPr/>
          <a:lstStyle/>
          <a:p>
            <a:fld id="{A4C197DE-CEEE-4F17-8FA4-4980AA84554A}" type="datetime1">
              <a:rPr lang="fr-FR" smtClean="0"/>
              <a:pPr/>
              <a:t>21/01/2017</a:t>
            </a:fld>
            <a:endParaRPr lang="fr-FR"/>
          </a:p>
        </p:txBody>
      </p:sp>
    </p:spTree>
    <p:extLst>
      <p:ext uri="{BB962C8B-B14F-4D97-AF65-F5344CB8AC3E}">
        <p14:creationId xmlns="" xmlns:p14="http://schemas.microsoft.com/office/powerpoint/2010/main" val="243616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dirty="0" smtClean="0"/>
              <a:t>- L’expression est</a:t>
            </a:r>
            <a:r>
              <a:rPr lang="fr-FR" baseline="0" dirty="0" smtClean="0"/>
              <a:t> depuis la deuxième moitié du 20</a:t>
            </a:r>
            <a:r>
              <a:rPr lang="fr-FR" baseline="30000" dirty="0" smtClean="0"/>
              <a:t>ème</a:t>
            </a:r>
            <a:r>
              <a:rPr lang="fr-FR" baseline="0" dirty="0" smtClean="0"/>
              <a:t> siècle au centre de débats économiques, politiques et idéologiques, attestée au singulier et au pluriel, dans de nombreux titres d’essais ou d’ouvrages de recherche, anglo-saxons français.</a:t>
            </a:r>
          </a:p>
          <a:p>
            <a:pPr lvl="1">
              <a:buFontTx/>
              <a:buChar char="-"/>
            </a:pPr>
            <a:endParaRPr lang="fr-FR" baseline="0" dirty="0" smtClean="0"/>
          </a:p>
          <a:p>
            <a:pPr>
              <a:buFontTx/>
              <a:buChar char="-"/>
            </a:pPr>
            <a:r>
              <a:rPr lang="fr-FR" baseline="0" dirty="0" smtClean="0"/>
              <a:t> Dès l’après-guerre Jacques </a:t>
            </a:r>
            <a:r>
              <a:rPr lang="fr-FR" dirty="0" smtClean="0"/>
              <a:t>Maritain</a:t>
            </a:r>
            <a:r>
              <a:rPr lang="fr-FR" baseline="0" dirty="0" smtClean="0"/>
              <a:t> ( 1947, </a:t>
            </a:r>
            <a:r>
              <a:rPr lang="fr-FR" i="1" baseline="0" dirty="0" smtClean="0"/>
              <a:t>La personne et le bien commun, </a:t>
            </a:r>
            <a:r>
              <a:rPr lang="fr-FR" i="0" baseline="0" dirty="0" err="1" smtClean="0"/>
              <a:t>Desclée</a:t>
            </a:r>
            <a:r>
              <a:rPr lang="fr-FR" i="0" baseline="0" dirty="0" smtClean="0"/>
              <a:t> de Brouwer) avait proposé une réinterprétation de la </a:t>
            </a:r>
            <a:r>
              <a:rPr lang="fr-FR" i="1" baseline="0" dirty="0" smtClean="0"/>
              <a:t>Somme</a:t>
            </a:r>
            <a:r>
              <a:rPr lang="fr-FR" i="0" baseline="0" dirty="0" smtClean="0"/>
              <a:t> de Thomas D’Aquin dans une perspective d’intégration des droits de l’homme dans le catholicisme solidariste personnaliste. </a:t>
            </a:r>
            <a:r>
              <a:rPr lang="fr-FR" i="0" baseline="0" dirty="0" err="1" smtClean="0"/>
              <a:t>Harlin</a:t>
            </a:r>
            <a:endParaRPr lang="fr-FR" i="0" baseline="0" dirty="0" smtClean="0"/>
          </a:p>
          <a:p>
            <a:pPr>
              <a:buFontTx/>
              <a:buChar char="-"/>
            </a:pPr>
            <a:endParaRPr lang="fr-FR" i="0" baseline="0" dirty="0" smtClean="0"/>
          </a:p>
          <a:p>
            <a:pPr>
              <a:buFontTx/>
              <a:buChar char="-"/>
            </a:pPr>
            <a:r>
              <a:rPr lang="fr-FR" i="0" baseline="0" dirty="0" smtClean="0"/>
              <a:t> En 1968, </a:t>
            </a:r>
            <a:r>
              <a:rPr lang="fr-FR" i="0" baseline="0" dirty="0" err="1" smtClean="0"/>
              <a:t>Garett</a:t>
            </a:r>
            <a:r>
              <a:rPr lang="fr-FR" i="0" baseline="0" dirty="0" smtClean="0"/>
              <a:t> </a:t>
            </a:r>
            <a:r>
              <a:rPr lang="fr-FR" i="0" baseline="0" dirty="0" err="1" smtClean="0"/>
              <a:t>Harlin</a:t>
            </a:r>
            <a:r>
              <a:rPr lang="fr-FR" i="0" baseline="0" dirty="0" smtClean="0"/>
              <a:t> (« The </a:t>
            </a:r>
            <a:r>
              <a:rPr lang="fr-FR" i="0" baseline="0" dirty="0" err="1" smtClean="0"/>
              <a:t>Tragedy</a:t>
            </a:r>
            <a:r>
              <a:rPr lang="fr-FR" i="0" baseline="0" dirty="0" smtClean="0"/>
              <a:t> of the Commons », </a:t>
            </a:r>
            <a:r>
              <a:rPr lang="fr-FR" i="1" baseline="0" dirty="0" smtClean="0"/>
              <a:t>Science, </a:t>
            </a:r>
            <a:r>
              <a:rPr lang="fr-FR" i="0" baseline="0" dirty="0" smtClean="0"/>
              <a:t>162, 3859, Washington DC, déc. 1968 ) développe une approche économique </a:t>
            </a:r>
            <a:r>
              <a:rPr lang="fr-FR" i="0" baseline="0" dirty="0" err="1" smtClean="0"/>
              <a:t>tradionnelle</a:t>
            </a:r>
            <a:r>
              <a:rPr lang="fr-FR" i="0" baseline="0" dirty="0" smtClean="0"/>
              <a:t> soutenant que le seul moyen de protéger les biens communs d’un épuisement est de les confier à la gestion « économe » de la propriété privée.</a:t>
            </a:r>
          </a:p>
          <a:p>
            <a:pPr>
              <a:buFontTx/>
              <a:buChar char="-"/>
            </a:pPr>
            <a:endParaRPr lang="fr-FR" i="0" baseline="0" dirty="0" smtClean="0"/>
          </a:p>
          <a:p>
            <a:pPr>
              <a:buFontTx/>
              <a:buChar char="-"/>
            </a:pPr>
            <a:r>
              <a:rPr lang="fr-FR" i="0" baseline="0" dirty="0" smtClean="0"/>
              <a:t> </a:t>
            </a:r>
            <a:r>
              <a:rPr lang="fr-FR" dirty="0" smtClean="0"/>
              <a:t>Dans</a:t>
            </a:r>
            <a:r>
              <a:rPr lang="fr-FR" baseline="0" dirty="0" smtClean="0"/>
              <a:t> l</a:t>
            </a:r>
            <a:r>
              <a:rPr lang="fr-FR" dirty="0" smtClean="0"/>
              <a:t>es années 1980-2000, </a:t>
            </a:r>
            <a:r>
              <a:rPr lang="fr-FR" baseline="0" dirty="0" smtClean="0"/>
              <a:t>plusieurs publications développent de nouvelle conceptions des pratiques politiques solidaires et remettent en causent l’approche philosophique et économique traditionnelle</a:t>
            </a:r>
          </a:p>
          <a:p>
            <a:pPr lvl="1">
              <a:buFontTx/>
              <a:buChar char="-"/>
            </a:pPr>
            <a:r>
              <a:rPr lang="fr-FR" baseline="0" dirty="0" smtClean="0"/>
              <a:t> National </a:t>
            </a:r>
            <a:r>
              <a:rPr lang="fr-FR" baseline="0" dirty="0" err="1" smtClean="0"/>
              <a:t>Research</a:t>
            </a:r>
            <a:r>
              <a:rPr lang="fr-FR" baseline="0" dirty="0" smtClean="0"/>
              <a:t> Council, 1986, </a:t>
            </a:r>
            <a:r>
              <a:rPr lang="fr-FR" i="1" baseline="0" dirty="0" err="1" smtClean="0"/>
              <a:t>Proceedings</a:t>
            </a:r>
            <a:r>
              <a:rPr lang="fr-FR" i="1" baseline="0" dirty="0" smtClean="0"/>
              <a:t> of the </a:t>
            </a:r>
            <a:r>
              <a:rPr lang="fr-FR" i="1" baseline="0" dirty="0" err="1" smtClean="0"/>
              <a:t>Coference</a:t>
            </a:r>
            <a:r>
              <a:rPr lang="fr-FR" i="1" baseline="0" dirty="0" smtClean="0"/>
              <a:t> on Common </a:t>
            </a:r>
            <a:r>
              <a:rPr lang="fr-FR" i="1" baseline="0" dirty="0" err="1" smtClean="0"/>
              <a:t>Property</a:t>
            </a:r>
            <a:r>
              <a:rPr lang="fr-FR" i="1" baseline="0" dirty="0" smtClean="0"/>
              <a:t> Resource Management, </a:t>
            </a:r>
            <a:r>
              <a:rPr lang="fr-FR" i="0" baseline="0" dirty="0" smtClean="0"/>
              <a:t>National </a:t>
            </a:r>
            <a:r>
              <a:rPr lang="fr-FR" i="0" baseline="0" dirty="0" err="1" smtClean="0"/>
              <a:t>Academy</a:t>
            </a:r>
            <a:r>
              <a:rPr lang="fr-FR" i="0" baseline="0" dirty="0" smtClean="0"/>
              <a:t> </a:t>
            </a:r>
            <a:r>
              <a:rPr lang="fr-FR" i="0" baseline="0" dirty="0" err="1" smtClean="0"/>
              <a:t>Press</a:t>
            </a:r>
            <a:r>
              <a:rPr lang="fr-FR" i="0" baseline="0" dirty="0" smtClean="0"/>
              <a:t>, </a:t>
            </a:r>
            <a:r>
              <a:rPr lang="fr-FR" i="0" baseline="0" dirty="0" err="1" smtClean="0"/>
              <a:t>Whashington</a:t>
            </a:r>
            <a:r>
              <a:rPr lang="fr-FR" i="0" baseline="0" dirty="0" smtClean="0"/>
              <a:t> DC.</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sz="1200" dirty="0" smtClean="0"/>
              <a:t> </a:t>
            </a:r>
            <a:r>
              <a:rPr lang="fr-FR" sz="1200" dirty="0" err="1" smtClean="0"/>
              <a:t>Ostrom</a:t>
            </a:r>
            <a:r>
              <a:rPr lang="fr-FR" sz="1200" dirty="0" smtClean="0"/>
              <a:t> E., </a:t>
            </a:r>
            <a:r>
              <a:rPr lang="fr-FR" sz="1200" dirty="0" err="1" smtClean="0"/>
              <a:t>Baechler</a:t>
            </a:r>
            <a:r>
              <a:rPr lang="fr-FR" sz="1200" dirty="0" smtClean="0"/>
              <a:t>  L. , 1990, </a:t>
            </a:r>
            <a:r>
              <a:rPr lang="fr-FR" sz="1200" i="1" dirty="0" smtClean="0"/>
              <a:t>La gouvernance des biens communs : Pour une nouvelle approche des ressources naturelles</a:t>
            </a:r>
            <a:r>
              <a:rPr lang="fr-FR" sz="1200" dirty="0" smtClean="0"/>
              <a:t>. 2010, </a:t>
            </a:r>
            <a:r>
              <a:rPr lang="fr-FR" sz="1200" baseline="0" dirty="0" smtClean="0"/>
              <a:t> Nouvelle édition, De Boeck Sup, Paris- </a:t>
            </a:r>
            <a:r>
              <a:rPr lang="fr-FR" sz="1200" baseline="0" dirty="0" err="1" smtClean="0"/>
              <a:t>Louvain-la-Neuvve</a:t>
            </a:r>
            <a:endParaRPr lang="fr-FR" sz="1200" dirty="0" smtClean="0"/>
          </a:p>
          <a:p>
            <a:pPr lvl="1">
              <a:buFontTx/>
              <a:buChar char="-"/>
            </a:pPr>
            <a:r>
              <a:rPr lang="fr-FR" dirty="0" smtClean="0"/>
              <a:t> </a:t>
            </a:r>
            <a:r>
              <a:rPr lang="fr-FR" dirty="0" err="1" smtClean="0"/>
              <a:t>Micoud</a:t>
            </a:r>
            <a:r>
              <a:rPr lang="fr-FR" dirty="0" smtClean="0"/>
              <a:t> A., 1995. </a:t>
            </a:r>
            <a:r>
              <a:rPr lang="fr-FR" i="1" dirty="0" smtClean="0"/>
              <a:t>Le bien commun des patrimoines</a:t>
            </a:r>
            <a:r>
              <a:rPr lang="fr-FR" i="0" dirty="0" smtClean="0"/>
              <a:t>;</a:t>
            </a:r>
            <a:endParaRPr lang="fr-FR" baseline="0" dirty="0" smtClean="0"/>
          </a:p>
          <a:p>
            <a:pPr lvl="1">
              <a:buFontTx/>
              <a:buChar char="-"/>
            </a:pPr>
            <a:r>
              <a:rPr lang="fr-FR" baseline="0" dirty="0" smtClean="0"/>
              <a:t> Chomsky y consacre un long entretien en 1996, traduit et publié en français en 2013 (</a:t>
            </a:r>
            <a:r>
              <a:rPr lang="fr-FR" dirty="0" smtClean="0">
                <a:solidFill>
                  <a:srgbClr val="C00000"/>
                </a:solidFill>
              </a:rPr>
              <a:t>Chomsky N. , 2013, </a:t>
            </a:r>
            <a:r>
              <a:rPr lang="fr-FR" i="1" dirty="0" smtClean="0">
                <a:solidFill>
                  <a:srgbClr val="C00000"/>
                </a:solidFill>
              </a:rPr>
              <a:t>Le bien commun.</a:t>
            </a:r>
            <a:r>
              <a:rPr lang="fr-FR" dirty="0" smtClean="0">
                <a:solidFill>
                  <a:srgbClr val="C00000"/>
                </a:solidFill>
              </a:rPr>
              <a:t> Entretiens avec David </a:t>
            </a:r>
            <a:r>
              <a:rPr lang="fr-FR" dirty="0" err="1" smtClean="0">
                <a:solidFill>
                  <a:srgbClr val="C00000"/>
                </a:solidFill>
              </a:rPr>
              <a:t>Barsamian</a:t>
            </a:r>
            <a:r>
              <a:rPr lang="fr-FR" dirty="0" smtClean="0">
                <a:solidFill>
                  <a:srgbClr val="C00000"/>
                </a:solidFill>
              </a:rPr>
              <a:t> (1996), trad. </a:t>
            </a:r>
            <a:r>
              <a:rPr lang="fr-FR" dirty="0" err="1" smtClean="0">
                <a:solidFill>
                  <a:srgbClr val="C00000"/>
                </a:solidFill>
              </a:rPr>
              <a:t>franç</a:t>
            </a:r>
            <a:r>
              <a:rPr lang="fr-FR" dirty="0" smtClean="0">
                <a:solidFill>
                  <a:srgbClr val="C00000"/>
                </a:solidFill>
              </a:rPr>
              <a:t>. </a:t>
            </a:r>
            <a:r>
              <a:rPr lang="fr-FR" dirty="0" err="1" smtClean="0">
                <a:solidFill>
                  <a:srgbClr val="C00000"/>
                </a:solidFill>
              </a:rPr>
              <a:t>Ecosociété</a:t>
            </a:r>
            <a:r>
              <a:rPr lang="fr-FR" dirty="0" smtClean="0">
                <a:solidFill>
                  <a:srgbClr val="C00000"/>
                </a:solidFill>
              </a:rPr>
              <a:t>).</a:t>
            </a:r>
          </a:p>
          <a:p>
            <a:pPr lvl="1">
              <a:buFontTx/>
              <a:buChar char="-"/>
            </a:pPr>
            <a:r>
              <a:rPr lang="fr-FR" b="0" kern="1200" baseline="0" dirty="0" smtClean="0">
                <a:solidFill>
                  <a:srgbClr val="C00000"/>
                </a:solidFill>
                <a:latin typeface="+mn-lt"/>
                <a:ea typeface="+mn-ea"/>
                <a:cs typeface="+mn-cs"/>
              </a:rPr>
              <a:t> </a:t>
            </a:r>
            <a:r>
              <a:rPr lang="fr-FR" b="0" kern="1200" dirty="0" smtClean="0">
                <a:solidFill>
                  <a:schemeClr val="tx1"/>
                </a:solidFill>
                <a:latin typeface="+mn-lt"/>
                <a:ea typeface="+mn-ea"/>
                <a:cs typeface="+mn-cs"/>
              </a:rPr>
              <a:t>Riccardo </a:t>
            </a:r>
            <a:r>
              <a:rPr lang="fr-FR" b="0" kern="1200" dirty="0" err="1" smtClean="0">
                <a:solidFill>
                  <a:schemeClr val="tx1"/>
                </a:solidFill>
                <a:latin typeface="+mn-lt"/>
                <a:ea typeface="+mn-ea"/>
                <a:cs typeface="+mn-cs"/>
              </a:rPr>
              <a:t>Petrella</a:t>
            </a:r>
            <a:r>
              <a:rPr lang="fr-FR" b="0" kern="1200" dirty="0" smtClean="0">
                <a:solidFill>
                  <a:schemeClr val="tx1"/>
                </a:solidFill>
                <a:latin typeface="+mn-lt"/>
                <a:ea typeface="+mn-ea"/>
                <a:cs typeface="+mn-cs"/>
              </a:rPr>
              <a:t>, </a:t>
            </a:r>
            <a:r>
              <a:rPr lang="fr-FR" b="0" i="1" kern="1200" dirty="0" smtClean="0">
                <a:solidFill>
                  <a:schemeClr val="tx1"/>
                </a:solidFill>
                <a:latin typeface="+mn-lt"/>
                <a:ea typeface="+mn-ea"/>
                <a:cs typeface="+mn-cs"/>
              </a:rPr>
              <a:t>Le bien commun : Éloge de la solidarité</a:t>
            </a:r>
            <a:r>
              <a:rPr lang="fr-FR" b="0" i="0" kern="1200" dirty="0" smtClean="0">
                <a:solidFill>
                  <a:schemeClr val="tx1"/>
                </a:solidFill>
                <a:latin typeface="+mn-lt"/>
                <a:ea typeface="+mn-ea"/>
                <a:cs typeface="+mn-cs"/>
              </a:rPr>
              <a:t>,</a:t>
            </a:r>
            <a:r>
              <a:rPr lang="fr-FR" b="0" i="0" kern="1200" baseline="0" dirty="0" smtClean="0">
                <a:solidFill>
                  <a:schemeClr val="tx1"/>
                </a:solidFill>
                <a:latin typeface="+mn-lt"/>
                <a:ea typeface="+mn-ea"/>
                <a:cs typeface="+mn-cs"/>
              </a:rPr>
              <a:t> </a:t>
            </a:r>
            <a:r>
              <a:rPr lang="fr-FR" b="0" kern="1200" dirty="0" smtClean="0">
                <a:solidFill>
                  <a:schemeClr val="tx1"/>
                </a:solidFill>
                <a:latin typeface="+mn-lt"/>
                <a:ea typeface="+mn-ea"/>
                <a:cs typeface="+mn-cs"/>
              </a:rPr>
              <a:t>Éditions Labor, 93 p., 1996</a:t>
            </a:r>
          </a:p>
          <a:p>
            <a:pPr>
              <a:buFontTx/>
              <a:buChar char="-"/>
            </a:pPr>
            <a:endParaRPr lang="fr-FR" baseline="0" dirty="0" smtClean="0">
              <a:solidFill>
                <a:schemeClr val="tx1"/>
              </a:solidFill>
            </a:endParaRPr>
          </a:p>
          <a:p>
            <a:pPr>
              <a:buFontTx/>
              <a:buChar char="-"/>
            </a:pPr>
            <a:r>
              <a:rPr lang="fr-FR" baseline="0" dirty="0" smtClean="0"/>
              <a:t> Dans les années 2000 les publications, y compris numériques, de juristes, de sociologues, d’économistes, d’associations militantes dans l’écologie numérique, développent divers aspects fondamentaux de la notion dans le champs politique et économique. Ils entrent dans le champs des médias.</a:t>
            </a:r>
          </a:p>
          <a:p>
            <a:pPr>
              <a:buFontTx/>
              <a:buChar char="-"/>
            </a:pPr>
            <a:endParaRPr lang="fr-FR" baseline="0" dirty="0" smtClean="0"/>
          </a:p>
          <a:p>
            <a:pPr lvl="1">
              <a:buFontTx/>
              <a:buChar char="-"/>
            </a:pPr>
            <a:r>
              <a:rPr lang="fr-FR" dirty="0" smtClean="0"/>
              <a:t> En octobre 2009 </a:t>
            </a:r>
            <a:r>
              <a:rPr lang="fr-FR" dirty="0" err="1" smtClean="0"/>
              <a:t>Elinor</a:t>
            </a:r>
            <a:r>
              <a:rPr lang="fr-FR" dirty="0" smtClean="0"/>
              <a:t> </a:t>
            </a:r>
            <a:r>
              <a:rPr lang="fr-FR" dirty="0" err="1" smtClean="0"/>
              <a:t>Ostrom</a:t>
            </a:r>
            <a:r>
              <a:rPr lang="fr-FR" dirty="0" smtClean="0"/>
              <a:t>,</a:t>
            </a:r>
            <a:r>
              <a:rPr lang="fr-FR" baseline="0" dirty="0" smtClean="0"/>
              <a:t> </a:t>
            </a:r>
            <a:r>
              <a:rPr lang="fr-FR" dirty="0" smtClean="0"/>
              <a:t>Oliver Williamson reçoivent le Prix d'économie associé au Nobel pour leur « analyse de la gouvernance économique, et en particulier, des biens communs  ».</a:t>
            </a:r>
          </a:p>
          <a:p>
            <a:pPr lvl="1">
              <a:buFontTx/>
              <a:buChar char="-"/>
            </a:pPr>
            <a:endParaRPr lang="fr-FR" dirty="0" smtClean="0"/>
          </a:p>
          <a:p>
            <a:pPr lvl="1">
              <a:buFontTx/>
              <a:buChar char="-"/>
              <a:defRPr/>
            </a:pPr>
            <a:r>
              <a:rPr lang="fr-FR" baseline="0" dirty="0" smtClean="0"/>
              <a:t> En 2011, François </a:t>
            </a:r>
            <a:r>
              <a:rPr lang="fr-FR" baseline="0" dirty="0" err="1" smtClean="0"/>
              <a:t>Flahault</a:t>
            </a:r>
            <a:r>
              <a:rPr lang="fr-FR" baseline="0" dirty="0" smtClean="0"/>
              <a:t>, psychosociologue, propose une synthèse historique de la notion dans un ouvrage où le bien commun est inscrit dans les droits humains. (Voir </a:t>
            </a:r>
            <a:r>
              <a:rPr lang="fr-FR" baseline="0" dirty="0" err="1" smtClean="0"/>
              <a:t>aussii</a:t>
            </a:r>
            <a:r>
              <a:rPr lang="fr-FR" b="0" dirty="0" smtClean="0"/>
              <a:t> « Les biens communs vécus, une finalité non utilitaire », </a:t>
            </a:r>
            <a:r>
              <a:rPr lang="fr-FR" b="0" i="1" dirty="0" smtClean="0"/>
              <a:t>Développement durable et territoires</a:t>
            </a:r>
            <a:r>
              <a:rPr lang="fr-FR" b="0" dirty="0" smtClean="0"/>
              <a:t> [En ligne], Dossier 10 | 2008, mis en ligne le 07 mars 2008, consulté le 14 mai 2016. URL : http://developpementdurable.revues.org/5173</a:t>
            </a:r>
            <a:r>
              <a:rPr lang="fr-FR" dirty="0" smtClean="0"/>
              <a:t> ; DOI )</a:t>
            </a:r>
          </a:p>
          <a:p>
            <a:pPr lvl="1">
              <a:buFontTx/>
              <a:buChar char="-"/>
              <a:defRPr/>
            </a:pPr>
            <a:endParaRPr lang="fr-FR" b="1" dirty="0" smtClean="0"/>
          </a:p>
          <a:p>
            <a:pPr lvl="1">
              <a:buFontTx/>
              <a:buChar char="-"/>
              <a:defRPr/>
            </a:pPr>
            <a:r>
              <a:rPr lang="fr-FR" baseline="0" dirty="0" smtClean="0"/>
              <a:t> En 2011 toujours, Alain Rey, propose une analyse lexicologique historique </a:t>
            </a:r>
            <a:r>
              <a:rPr lang="fr-FR" dirty="0" smtClean="0">
                <a:solidFill>
                  <a:srgbClr val="C00000"/>
                </a:solidFill>
              </a:rPr>
              <a:t>( 2011, « La guerre des communs », dans Collectif </a:t>
            </a:r>
            <a:r>
              <a:rPr lang="fr-FR" dirty="0" err="1" smtClean="0">
                <a:solidFill>
                  <a:srgbClr val="C00000"/>
                </a:solidFill>
              </a:rPr>
              <a:t>Vegan</a:t>
            </a:r>
            <a:r>
              <a:rPr lang="fr-FR" dirty="0" smtClean="0">
                <a:solidFill>
                  <a:srgbClr val="C00000"/>
                </a:solidFill>
              </a:rPr>
              <a:t>, </a:t>
            </a:r>
            <a:r>
              <a:rPr lang="fr-FR" i="1" dirty="0" smtClean="0">
                <a:solidFill>
                  <a:srgbClr val="C00000"/>
                </a:solidFill>
              </a:rPr>
              <a:t>Libres savoirs les biens communs de la connaissance</a:t>
            </a:r>
            <a:r>
              <a:rPr lang="fr-FR" dirty="0" smtClean="0">
                <a:solidFill>
                  <a:srgbClr val="C00000"/>
                </a:solidFill>
              </a:rPr>
              <a:t>, C&amp;F éditions, p. 347-351.). Voir aussi </a:t>
            </a:r>
            <a:r>
              <a:rPr lang="fr-FR" i="0" u="sng" dirty="0" smtClean="0">
                <a:solidFill>
                  <a:schemeClr val="tx1"/>
                </a:solidFill>
                <a:hlinkClick r:id="rId3"/>
              </a:rPr>
              <a:t>Roger Nifle</a:t>
            </a:r>
            <a:r>
              <a:rPr lang="fr-FR" i="0" u="sng" dirty="0" smtClean="0">
                <a:solidFill>
                  <a:schemeClr val="tx1"/>
                </a:solidFill>
              </a:rPr>
              <a:t>,  </a:t>
            </a:r>
            <a:r>
              <a:rPr lang="fr-FR" b="0" i="1" dirty="0" smtClean="0"/>
              <a:t>Le sens du bien commun : Pour une compréhension renouvelée des communautés humaine</a:t>
            </a:r>
            <a:r>
              <a:rPr lang="fr-FR" b="0" dirty="0" smtClean="0"/>
              <a:t>s, juin 2011</a:t>
            </a:r>
          </a:p>
          <a:p>
            <a:pPr lvl="1">
              <a:buFontTx/>
              <a:buChar char="-"/>
              <a:defRPr/>
            </a:pPr>
            <a:endParaRPr lang="fr-FR" dirty="0" smtClean="0"/>
          </a:p>
          <a:p>
            <a:pPr>
              <a:buFontTx/>
              <a:buNone/>
            </a:pPr>
            <a:endParaRPr lang="fr-FR" baseline="0" dirty="0" smtClean="0"/>
          </a:p>
          <a:p>
            <a:pPr>
              <a:buFontTx/>
              <a:buChar char="-"/>
            </a:pPr>
            <a:r>
              <a:rPr lang="fr-FR" baseline="0" dirty="0" smtClean="0"/>
              <a:t> Accompagnant une importante bibliographie spécialisée (de philosophique, politique , théologique, juridique, économique, écologique, sociologique,) des articles et des blogs prennent positions engagées et contradictoire dans le champ académique et politique.</a:t>
            </a:r>
          </a:p>
          <a:p>
            <a:pPr>
              <a:buFontTx/>
              <a:buChar cha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i="0" dirty="0" smtClean="0"/>
          </a:p>
          <a:p>
            <a:pPr>
              <a:buFontTx/>
              <a:buNone/>
            </a:pPr>
            <a:endParaRPr lang="fr-FR"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6</a:t>
            </a:fld>
            <a:endParaRPr lang="fr-FR"/>
          </a:p>
        </p:txBody>
      </p:sp>
      <p:sp>
        <p:nvSpPr>
          <p:cNvPr id="5" name="Espace réservé de la date 4"/>
          <p:cNvSpPr>
            <a:spLocks noGrp="1"/>
          </p:cNvSpPr>
          <p:nvPr>
            <p:ph type="dt" idx="11"/>
          </p:nvPr>
        </p:nvSpPr>
        <p:spPr/>
        <p:txBody>
          <a:bodyPr/>
          <a:lstStyle/>
          <a:p>
            <a:fld id="{335D169C-0111-4B17-A929-C2DB9FD57687}" type="datetime1">
              <a:rPr lang="fr-FR" smtClean="0"/>
              <a:pPr/>
              <a:t>21/01/2017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buFontTx/>
              <a:buChar char="-"/>
              <a:defRPr/>
            </a:pPr>
            <a:r>
              <a:rPr lang="fr-FR" dirty="0" smtClean="0"/>
              <a:t> En  2016,</a:t>
            </a:r>
            <a:r>
              <a:rPr lang="fr-FR" baseline="0" dirty="0" smtClean="0"/>
              <a:t> </a:t>
            </a:r>
            <a:r>
              <a:rPr lang="fr-FR" dirty="0" smtClean="0"/>
              <a:t> le Prix Nobel d’économie Jean </a:t>
            </a:r>
            <a:r>
              <a:rPr lang="fr-FR" dirty="0" err="1" smtClean="0"/>
              <a:t>Tirole</a:t>
            </a:r>
            <a:r>
              <a:rPr lang="fr-FR" dirty="0" smtClean="0"/>
              <a:t> reprend l’expression dans sa présentation</a:t>
            </a:r>
            <a:r>
              <a:rPr lang="fr-FR" baseline="0" dirty="0" smtClean="0"/>
              <a:t> et </a:t>
            </a:r>
            <a:r>
              <a:rPr lang="fr-FR" dirty="0" smtClean="0"/>
              <a:t>sa</a:t>
            </a:r>
            <a:r>
              <a:rPr lang="fr-FR" baseline="0" dirty="0" smtClean="0"/>
              <a:t> </a:t>
            </a:r>
            <a:r>
              <a:rPr lang="fr-FR" dirty="0" smtClean="0"/>
              <a:t>défense de l’usage des modèles formels dans la pensée libérale.</a:t>
            </a:r>
          </a:p>
          <a:p>
            <a:pPr>
              <a:buFontTx/>
              <a:buChar char="-"/>
              <a:defRPr/>
            </a:pPr>
            <a:endParaRPr lang="fr-FR"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dirty="0" smtClean="0"/>
              <a:t>En 2016, l’agence française pour le développement </a:t>
            </a:r>
            <a:r>
              <a:rPr lang="fr-FR" sz="1200" baseline="0" dirty="0" smtClean="0"/>
              <a:t>organise un colloque autour de la « gouvernance des communs » pour promouvoir un développement démocratique sous la responsabilité de l’Etat</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aseline="0" dirty="0" smtClean="0"/>
              <a:t>De droite à gauche, les partis politiques inscrivent les communs dans leur programme</a:t>
            </a:r>
            <a:r>
              <a:rPr lang="fr-FR" sz="1200" dirty="0" smtClean="0"/>
              <a:t> pour les élections présidentielles de 2017</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dirty="0" smtClean="0"/>
              <a:t>Sébastien Broca dans un article de synthèse </a:t>
            </a:r>
            <a:r>
              <a:rPr lang="fr-FR" sz="1200" i="0" dirty="0" smtClean="0"/>
              <a:t>du </a:t>
            </a:r>
            <a:r>
              <a:rPr lang="fr-FR" sz="1200" i="1" dirty="0" smtClean="0"/>
              <a:t> Monde Diplomatique (novembre 2016</a:t>
            </a:r>
            <a:r>
              <a:rPr lang="fr-FR" sz="1200" dirty="0" smtClean="0"/>
              <a:t>) fait état de nombreuses expériences de </a:t>
            </a:r>
            <a:r>
              <a:rPr lang="fr-FR" sz="1200" i="1" dirty="0" smtClean="0"/>
              <a:t>bene </a:t>
            </a:r>
            <a:r>
              <a:rPr lang="fr-FR" sz="1200" i="1" dirty="0" err="1" smtClean="0"/>
              <a:t>comuni</a:t>
            </a:r>
            <a:r>
              <a:rPr lang="fr-FR" sz="1200" i="1" dirty="0" smtClean="0"/>
              <a:t> </a:t>
            </a:r>
            <a:r>
              <a:rPr lang="fr-FR" sz="1200" dirty="0" smtClean="0"/>
              <a:t>en Italie. Il</a:t>
            </a:r>
            <a:r>
              <a:rPr lang="fr-FR" sz="1200" i="1" dirty="0" smtClean="0"/>
              <a:t> </a:t>
            </a:r>
            <a:r>
              <a:rPr lang="fr-FR" sz="1200" dirty="0" smtClean="0"/>
              <a:t>met</a:t>
            </a:r>
            <a:r>
              <a:rPr lang="fr-FR" sz="1200" baseline="0" dirty="0" smtClean="0"/>
              <a:t> en évidence aussi</a:t>
            </a:r>
            <a:r>
              <a:rPr lang="fr-FR" sz="1200" dirty="0" smtClean="0"/>
              <a:t> l’ambiguïté de la</a:t>
            </a:r>
            <a:r>
              <a:rPr lang="fr-FR" sz="1200" baseline="0" dirty="0" smtClean="0"/>
              <a:t> notion de commun dans la gestion des biens communs</a:t>
            </a:r>
            <a:endParaRPr lang="fr-FR" sz="1200" i="1" dirty="0" smtClean="0"/>
          </a:p>
          <a:p>
            <a:pPr marL="457200" marR="0" lvl="1" indent="0" algn="l" defTabSz="914400" rtl="0" eaLnBrk="1" fontAlgn="auto" latinLnBrk="0" hangingPunct="1">
              <a:lnSpc>
                <a:spcPct val="100000"/>
              </a:lnSpc>
              <a:spcBef>
                <a:spcPts val="0"/>
              </a:spcBef>
              <a:spcAft>
                <a:spcPts val="0"/>
              </a:spcAft>
              <a:buClrTx/>
              <a:buSzTx/>
              <a:buFontTx/>
              <a:buChar char="-"/>
              <a:tabLst/>
              <a:defRPr/>
            </a:pPr>
            <a:r>
              <a:rPr lang="fr-FR" dirty="0" smtClean="0"/>
              <a:t> Il note l’utilisation du terme aux deux pôles de l’échiquier politique, du parti</a:t>
            </a:r>
            <a:r>
              <a:rPr lang="fr-FR" baseline="0" dirty="0" smtClean="0"/>
              <a:t> communiste au front national en passant par les représentants du patronat et les associations écologiques.</a:t>
            </a:r>
            <a:endParaRPr lang="fr-FR" dirty="0" smtClean="0"/>
          </a:p>
          <a:p>
            <a:pPr lvl="1">
              <a:buFontTx/>
              <a:buChar char="-"/>
              <a:defRPr/>
            </a:pPr>
            <a:r>
              <a:rPr lang="fr-FR" dirty="0" smtClean="0"/>
              <a:t>  Il rappelle que pour l’orthodoxie libérale les </a:t>
            </a:r>
            <a:r>
              <a:rPr lang="fr-FR" i="1" dirty="0" smtClean="0"/>
              <a:t>communs </a:t>
            </a:r>
            <a:r>
              <a:rPr lang="fr-FR" dirty="0" smtClean="0"/>
              <a:t> désignent et symbolisent  au début de l’ère industrielle britannique la bataille des </a:t>
            </a:r>
            <a:r>
              <a:rPr lang="fr-FR" i="1" dirty="0" smtClean="0"/>
              <a:t>enclosures</a:t>
            </a:r>
            <a:r>
              <a:rPr lang="fr-FR" dirty="0" smtClean="0"/>
              <a:t>, la transformation des pâtures gérées de façon collective en propriétés privées clôturées, constituant l’accumulation primitive individuelle nécessaire au développement du capitalisme.</a:t>
            </a:r>
          </a:p>
          <a:p>
            <a:pPr lvl="1">
              <a:buFontTx/>
              <a:buChar char="-"/>
              <a:defRPr/>
            </a:pPr>
            <a:r>
              <a:rPr lang="fr-FR" dirty="0" smtClean="0"/>
              <a:t> Il rappelle </a:t>
            </a:r>
            <a:r>
              <a:rPr lang="fr-FR" baseline="0" dirty="0" smtClean="0"/>
              <a:t>la renaissance de la notion au tournant du siècle, avec de</a:t>
            </a:r>
            <a:r>
              <a:rPr lang="fr-FR" dirty="0" smtClean="0"/>
              <a:t> nouvelles</a:t>
            </a:r>
            <a:r>
              <a:rPr lang="fr-FR" baseline="0" dirty="0" smtClean="0"/>
              <a:t> réglementations sur la protection des ressources naturelles (en Italie par exemple pour l’eau, la pêche),</a:t>
            </a:r>
            <a:r>
              <a:rPr lang="fr-FR" dirty="0" smtClean="0"/>
              <a:t> mais aussi le partage des ressources numériques (codes et données).</a:t>
            </a:r>
          </a:p>
          <a:p>
            <a:pPr lvl="1">
              <a:buFontTx/>
              <a:buChar char="-"/>
              <a:defRPr/>
            </a:pPr>
            <a:r>
              <a:rPr lang="fr-FR" dirty="0" smtClean="0"/>
              <a:t>Certains tenants des communs critiquent  la gestion étatique, bureaucratique ou dévoyée  des biens publics et revendiquent un contrôle autogéré et démocratique des ressources, qui dans le contexte dominant du néolibéralisme voit les biens communs récupéré par des démarches marchandes.</a:t>
            </a:r>
          </a:p>
          <a:p>
            <a:pPr lvl="1">
              <a:buFontTx/>
              <a:buChar char="-"/>
              <a:defRPr/>
            </a:pPr>
            <a:r>
              <a:rPr lang="fr-FR" dirty="0" smtClean="0"/>
              <a:t> Il plaide pour une extension juridique de la protection par l’Etat des biens communs, qui ne se ramène pas à la seule protection du patrimoine.</a:t>
            </a:r>
          </a:p>
          <a:p>
            <a:pPr lvl="1">
              <a:buFontTx/>
              <a:buChar char="-"/>
              <a:defRPr/>
            </a:pPr>
            <a:endParaRPr lang="fr-FR" dirty="0" smtClean="0"/>
          </a:p>
          <a:p>
            <a:pPr lvl="1">
              <a:buFontTx/>
              <a:buChar char="-"/>
              <a:defRPr/>
            </a:pPr>
            <a:endParaRPr lang="fr-FR" dirty="0" smtClean="0"/>
          </a:p>
          <a:p>
            <a:pPr lvl="1">
              <a:buFontTx/>
              <a:buChar char="-"/>
              <a:defRPr/>
            </a:pPr>
            <a:endParaRPr lang="fr-FR"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tabLst/>
              <a:defRPr/>
            </a:pPr>
            <a:endParaRPr lang="fr-FR" sz="1200" i="1" dirty="0" smtClean="0"/>
          </a:p>
          <a:p>
            <a:pPr>
              <a:buFontTx/>
              <a:buChar char="-"/>
            </a:pPr>
            <a:endParaRPr lang="fr-FR" i="1" baseline="0" dirty="0" smtClean="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7</a:t>
            </a:fld>
            <a:endParaRPr lang="fr-FR"/>
          </a:p>
        </p:txBody>
      </p:sp>
      <p:sp>
        <p:nvSpPr>
          <p:cNvPr id="5" name="Espace réservé de la date 4"/>
          <p:cNvSpPr>
            <a:spLocks noGrp="1"/>
          </p:cNvSpPr>
          <p:nvPr>
            <p:ph type="dt" idx="11"/>
          </p:nvPr>
        </p:nvSpPr>
        <p:spPr/>
        <p:txBody>
          <a:bodyPr/>
          <a:lstStyle/>
          <a:p>
            <a:fld id="{335D169C-0111-4B17-A929-C2DB9FD57687}" type="datetime1">
              <a:rPr lang="fr-FR" smtClean="0"/>
              <a:pPr/>
              <a:t>21/01/2017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2AA82159-AA42-4C40-809C-1D6016DCB94A}" type="datetime1">
              <a:rPr lang="fr-FR" smtClean="0"/>
              <a:pPr/>
              <a:t>21/01/2017</a:t>
            </a:fld>
            <a:endParaRPr lang="fr-FR"/>
          </a:p>
        </p:txBody>
      </p:sp>
      <p:sp>
        <p:nvSpPr>
          <p:cNvPr id="5" name="Espace réservé du numéro de diapositive 4"/>
          <p:cNvSpPr>
            <a:spLocks noGrp="1"/>
          </p:cNvSpPr>
          <p:nvPr>
            <p:ph type="sldNum" sz="quarter" idx="11"/>
          </p:nvPr>
        </p:nvSpPr>
        <p:spPr/>
        <p:txBody>
          <a:bodyPr/>
          <a:lstStyle/>
          <a:p>
            <a:fld id="{9E2FB1D6-CDA3-45C5-83F0-68AB53E4E79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dirty="0" smtClean="0"/>
              <a:t> Un adjectif stable</a:t>
            </a:r>
            <a:r>
              <a:rPr lang="fr-FR" sz="1200" baseline="0" dirty="0" smtClean="0"/>
              <a:t> dans ses</a:t>
            </a:r>
            <a:r>
              <a:rPr lang="fr-FR" sz="1200" dirty="0" smtClean="0"/>
              <a:t> formes,  son sens, ses constructions.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 Un sens quasi évident  « partagé entre deux,</a:t>
            </a:r>
            <a:r>
              <a:rPr lang="fr-FR" sz="1200" baseline="0" dirty="0" smtClean="0"/>
              <a:t> </a:t>
            </a:r>
            <a:r>
              <a:rPr lang="fr-FR" sz="1200" dirty="0" smtClean="0"/>
              <a:t>plusieurs,</a:t>
            </a:r>
            <a:r>
              <a:rPr lang="fr-FR" sz="1200" baseline="0" dirty="0" smtClean="0"/>
              <a:t> ou tous »</a:t>
            </a:r>
            <a:endParaRPr lang="fr-FR" sz="120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dirty="0" smtClean="0"/>
              <a:t> Attestations dès les premiers textes français : les </a:t>
            </a:r>
            <a:r>
              <a:rPr lang="fr-FR" sz="1200" i="1" dirty="0" smtClean="0"/>
              <a:t>Serments de Strasbourg </a:t>
            </a:r>
            <a:r>
              <a:rPr lang="fr-FR" sz="1200" dirty="0" smtClean="0"/>
              <a:t>des fils de Charlemagne, Louis le germanique, Charles le chauve </a:t>
            </a:r>
            <a:r>
              <a:rPr lang="fr-FR" sz="1200" i="0" dirty="0" smtClean="0"/>
              <a:t>(</a:t>
            </a:r>
            <a:r>
              <a:rPr lang="fr-FR" sz="1200" dirty="0" smtClean="0"/>
              <a:t>842, rapporté par l’historien </a:t>
            </a:r>
            <a:r>
              <a:rPr lang="fr-FR" sz="1200" u="sng" dirty="0" smtClean="0"/>
              <a:t>Nithard</a:t>
            </a:r>
            <a:r>
              <a:rPr lang="fr-FR" sz="1200" dirty="0" smtClean="0"/>
              <a:t>). Ce</a:t>
            </a:r>
            <a:r>
              <a:rPr lang="fr-FR" sz="1200" baseline="0" dirty="0" smtClean="0"/>
              <a:t> t</a:t>
            </a:r>
            <a:r>
              <a:rPr lang="fr-FR" sz="1200" dirty="0" smtClean="0"/>
              <a:t>exte</a:t>
            </a:r>
            <a:r>
              <a:rPr lang="fr-FR" sz="1200" baseline="0" dirty="0" smtClean="0"/>
              <a:t> fondateur du français national,</a:t>
            </a:r>
            <a:r>
              <a:rPr lang="fr-FR" sz="1200" dirty="0" smtClean="0"/>
              <a:t> est éminemment politique. Prononcé en  « roman » et en « germanique »,  il fonde aussi une pensée européenne sur la base des langues vernaculaires</a:t>
            </a:r>
            <a:r>
              <a:rPr lang="fr-FR" sz="1200" baseline="0" dirty="0" smtClean="0"/>
              <a:t> </a:t>
            </a:r>
            <a:r>
              <a:rPr lang="fr-FR" sz="1200" dirty="0" smtClean="0"/>
              <a:t>des peuples,</a:t>
            </a:r>
            <a:r>
              <a:rPr lang="fr-FR" sz="1200" baseline="0" dirty="0" smtClean="0"/>
              <a:t> et d’une alliance diplomatique et militaire bilatérale, pour un « </a:t>
            </a:r>
            <a:r>
              <a:rPr lang="fr-FR" sz="1200" b="1" baseline="0" dirty="0" smtClean="0"/>
              <a:t>salut commun</a:t>
            </a:r>
            <a:r>
              <a:rPr lang="fr-FR" sz="1200" baseline="0" dirty="0" smtClean="0"/>
              <a:t> ».</a:t>
            </a:r>
            <a:endParaRPr lang="fr-FR" sz="120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dirty="0" smtClean="0"/>
              <a:t> Presque</a:t>
            </a:r>
            <a:r>
              <a:rPr lang="fr-FR" sz="1200" baseline="0" dirty="0" smtClean="0"/>
              <a:t> mille deux cent ans plus tard, dans la bouche d’un président de la république, le même mot, - forme, construction et sens identiques – réapparaît dans un contexte analogue.</a:t>
            </a:r>
          </a:p>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baseline="0" dirty="0" smtClean="0"/>
              <a:t> Rapprochement  frappant ; paroles étatiques, contexte performatif,  en situations rituelle, religieuse ( serment) ou laïque.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fr-FR" sz="1200" baseline="0" dirty="0" smtClean="0"/>
              <a:t> La permanence de la forme et du sens, comme dans de nombreux adjectifs (</a:t>
            </a:r>
            <a:r>
              <a:rPr lang="fr-FR" sz="1200" i="1" baseline="0" dirty="0" smtClean="0"/>
              <a:t>grand, petit, fort, mince, vieux, jeune, rouge </a:t>
            </a:r>
            <a:r>
              <a:rPr lang="fr-FR" sz="1200" baseline="0" dirty="0" smtClean="0"/>
              <a:t>etc. couleur, aspect)  n’exclut évidemment pas des variations de valeurs considérables : métaphorisation, </a:t>
            </a:r>
            <a:r>
              <a:rPr lang="fr-FR" sz="1200" baseline="0" dirty="0" err="1" smtClean="0"/>
              <a:t>métonymisation</a:t>
            </a:r>
            <a:r>
              <a:rPr lang="fr-FR" sz="1200" baseline="0" dirty="0" smtClean="0"/>
              <a:t>, extension, restriction, selon les domaines.</a:t>
            </a:r>
          </a:p>
          <a:p>
            <a:endParaRPr lang="fr-FR" sz="1200" dirty="0"/>
          </a:p>
        </p:txBody>
      </p:sp>
      <p:sp>
        <p:nvSpPr>
          <p:cNvPr id="4" name="Espace réservé du numéro de diapositive 3"/>
          <p:cNvSpPr>
            <a:spLocks noGrp="1"/>
          </p:cNvSpPr>
          <p:nvPr>
            <p:ph type="sldNum" sz="quarter" idx="10"/>
          </p:nvPr>
        </p:nvSpPr>
        <p:spPr/>
        <p:txBody>
          <a:bodyPr/>
          <a:lstStyle/>
          <a:p>
            <a:fld id="{9E2FB1D6-CDA3-45C5-83F0-68AB53E4E79F}" type="slidenum">
              <a:rPr lang="fr-FR" smtClean="0"/>
              <a:pPr/>
              <a:t>9</a:t>
            </a:fld>
            <a:endParaRPr lang="fr-FR"/>
          </a:p>
        </p:txBody>
      </p:sp>
      <p:sp>
        <p:nvSpPr>
          <p:cNvPr id="5" name="Espace réservé de la date 4"/>
          <p:cNvSpPr>
            <a:spLocks noGrp="1"/>
          </p:cNvSpPr>
          <p:nvPr>
            <p:ph type="dt" idx="11"/>
          </p:nvPr>
        </p:nvSpPr>
        <p:spPr/>
        <p:txBody>
          <a:bodyPr/>
          <a:lstStyle/>
          <a:p>
            <a:fld id="{3E43632F-FD51-488D-A550-2AEEF47BFA7D}" type="datetime1">
              <a:rPr lang="fr-FR" smtClean="0"/>
              <a:pPr/>
              <a:t>21/01/2017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765175"/>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GB">
              <a:solidFill>
                <a:srgbClr val="000000"/>
              </a:solidFill>
              <a:cs typeface="Arial" charset="0"/>
            </a:endParaRPr>
          </a:p>
        </p:txBody>
      </p:sp>
      <p:sp>
        <p:nvSpPr>
          <p:cNvPr id="6349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200"/>
            </a:lvl1pPr>
          </a:lstStyle>
          <a:p>
            <a:r>
              <a:rPr lang="de-DE"/>
              <a:t>Formatvorlage des Untertitelmasters durch Klicken bearbeiten</a:t>
            </a:r>
          </a:p>
        </p:txBody>
      </p:sp>
      <p:sp>
        <p:nvSpPr>
          <p:cNvPr id="8" name="Titel 7"/>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284759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039E4260-382A-4768-B182-CE4CBE557D5C}"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06258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B7A4E4AE-CDA2-4D5F-AA99-14D5E0429071}"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92138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7"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BE3FCFDE-D231-4448-8C23-30455E100C8F}"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09135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e Placeholder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9" name="Slide Number Placeholder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A222B315-E3F1-4019-A814-879AADA0282E}"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350608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4"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A73DC5E6-FB75-43C1-BB58-D25FC54C51DA}"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401636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3"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4"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44CDCBF8-0965-4857-8BC8-7CB13DF594C6}"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873287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7"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D73411E5-99EA-4E23-BBAA-7A22022AB313}"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85822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7"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B6F4C13B-8672-4041-9908-A8042588D55D}"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1662425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22B81D38-4044-498F-A659-67C6FD3B1F29}"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554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15913"/>
            <a:ext cx="2001837" cy="63357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6738" y="-315913"/>
            <a:ext cx="5854700" cy="63357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73DABAC0-169E-4BBB-B0C8-6FF85A323B9F}"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2576497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4675" y="-315913"/>
            <a:ext cx="8001000" cy="1216026"/>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66738" y="1752600"/>
            <a:ext cx="8001000" cy="4267200"/>
          </a:xfrm>
        </p:spPr>
        <p:txBody>
          <a:bodyPr/>
          <a:lstStyle/>
          <a:p>
            <a:pPr lvl="0"/>
            <a:endParaRPr lang="de-DE" noProof="0" smtClean="0"/>
          </a:p>
        </p:txBody>
      </p:sp>
      <p:sp>
        <p:nvSpPr>
          <p:cNvPr id="4"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6"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662FCE92-4514-40E7-B3EE-8B8174311E83}"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1500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66738" y="-315913"/>
            <a:ext cx="8008937" cy="63357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dt" sz="half" idx="10"/>
          </p:nvPr>
        </p:nvSpPr>
        <p:spPr>
          <a:xfrm>
            <a:off x="609600" y="6245225"/>
            <a:ext cx="19812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4" name="Rectangle 7"/>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fontAlgn="base">
              <a:spcBef>
                <a:spcPct val="0"/>
              </a:spcBef>
              <a:spcAft>
                <a:spcPct val="0"/>
              </a:spcAft>
              <a:defRPr/>
            </a:pPr>
            <a:endParaRPr lang="de-DE">
              <a:solidFill>
                <a:srgbClr val="000000"/>
              </a:solidFill>
            </a:endParaRPr>
          </a:p>
        </p:txBody>
      </p:sp>
      <p:sp>
        <p:nvSpPr>
          <p:cNvPr id="5" name="Rectangle 8"/>
          <p:cNvSpPr>
            <a:spLocks noGrp="1" noChangeArrowheads="1"/>
          </p:cNvSpPr>
          <p:nvPr>
            <p:ph type="sldNum" sz="quarter" idx="12"/>
          </p:nvPr>
        </p:nvSpPr>
        <p:spPr>
          <a:xfrm>
            <a:off x="6553200" y="6245225"/>
            <a:ext cx="1981200" cy="476250"/>
          </a:xfrm>
          <a:prstGeom prst="rect">
            <a:avLst/>
          </a:prstGeom>
        </p:spPr>
        <p:txBody>
          <a:bodyPr/>
          <a:lstStyle>
            <a:lvl1pPr>
              <a:defRPr>
                <a:cs typeface="+mn-cs"/>
              </a:defRPr>
            </a:lvl1pPr>
          </a:lstStyle>
          <a:p>
            <a:pPr fontAlgn="base">
              <a:spcBef>
                <a:spcPct val="0"/>
              </a:spcBef>
              <a:spcAft>
                <a:spcPct val="0"/>
              </a:spcAft>
              <a:defRPr/>
            </a:pPr>
            <a:fld id="{EDE1408A-8CC3-4E8F-B7D0-A78904641466}" type="slidenum">
              <a:rPr lang="de-DE">
                <a:solidFill>
                  <a:srgbClr val="000000"/>
                </a:solidFill>
              </a:rPr>
              <a:pPr fontAlgn="base">
                <a:spcBef>
                  <a:spcPct val="0"/>
                </a:spcBef>
                <a:spcAft>
                  <a:spcPct val="0"/>
                </a:spcAft>
                <a:defRPr/>
              </a:pPr>
              <a:t>‹N°›</a:t>
            </a:fld>
            <a:endParaRPr lang="de-DE">
              <a:solidFill>
                <a:srgbClr val="000000"/>
              </a:solidFill>
            </a:endParaRPr>
          </a:p>
        </p:txBody>
      </p:sp>
    </p:spTree>
    <p:extLst>
      <p:ext uri="{BB962C8B-B14F-4D97-AF65-F5344CB8AC3E}">
        <p14:creationId xmlns="" xmlns:p14="http://schemas.microsoft.com/office/powerpoint/2010/main" val="31589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21/01/2017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3"/>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15913"/>
            <a:ext cx="8001000" cy="1216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en-US" smtClean="0"/>
              <a:t>Titelmasterformat durch Klicken bearbeiten</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1"/>
            <a:endParaRPr lang="de-DE" altLang="en-US" smtClean="0"/>
          </a:p>
          <a:p>
            <a:pPr lvl="2"/>
            <a:r>
              <a:rPr lang="de-DE" altLang="en-US" smtClean="0"/>
              <a:t>Dritte Ebene</a:t>
            </a:r>
          </a:p>
          <a:p>
            <a:pPr lvl="3"/>
            <a:r>
              <a:rPr lang="de-DE" altLang="en-US" smtClean="0"/>
              <a:t>Vierte Ebene</a:t>
            </a:r>
          </a:p>
          <a:p>
            <a:pPr lvl="4"/>
            <a:r>
              <a:rPr lang="de-DE" altLang="en-US" smtClean="0"/>
              <a:t>Fünfte Ebene</a:t>
            </a:r>
          </a:p>
        </p:txBody>
      </p:sp>
      <p:sp>
        <p:nvSpPr>
          <p:cNvPr id="1028" name="AutoShape 4"/>
          <p:cNvSpPr>
            <a:spLocks noChangeArrowheads="1"/>
          </p:cNvSpPr>
          <p:nvPr/>
        </p:nvSpPr>
        <p:spPr bwMode="auto">
          <a:xfrm>
            <a:off x="609600" y="83661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76" y="0"/>
                </a:lnTo>
                <a:lnTo>
                  <a:pt x="676"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GB">
              <a:solidFill>
                <a:srgbClr val="000000"/>
              </a:solidFill>
              <a:cs typeface="Arial" charset="0"/>
            </a:endParaRPr>
          </a:p>
        </p:txBody>
      </p:sp>
    </p:spTree>
    <p:extLst>
      <p:ext uri="{BB962C8B-B14F-4D97-AF65-F5344CB8AC3E}">
        <p14:creationId xmlns="" xmlns:p14="http://schemas.microsoft.com/office/powerpoint/2010/main" val="224274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4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16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16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16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16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books.google.com/ngrams/graph?content=commun,+communs,+public,+publics&amp;year_start=1800&amp;year_end=2000&amp;corpus=19&amp;smoothing=3&amp;share=&amp;direct_url=t1;,commun;,c0;.t1;,communs;,c0;.t1;,public;,c0;.t1;,publics;,c"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mmunsetdeveloppement-afd2016.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60848"/>
            <a:ext cx="7772400" cy="1470025"/>
          </a:xfrm>
        </p:spPr>
        <p:txBody>
          <a:bodyPr/>
          <a:lstStyle/>
          <a:p>
            <a:r>
              <a:rPr lang="fr-FR" b="1" dirty="0" smtClean="0">
                <a:solidFill>
                  <a:srgbClr val="C00000"/>
                </a:solidFill>
              </a:rPr>
              <a:t>Que sont les biens communs devenus?</a:t>
            </a:r>
            <a:endParaRPr lang="fr-FR" b="1" dirty="0">
              <a:solidFill>
                <a:srgbClr val="C00000"/>
              </a:solidFill>
            </a:endParaRPr>
          </a:p>
        </p:txBody>
      </p:sp>
      <p:sp>
        <p:nvSpPr>
          <p:cNvPr id="3" name="Sous-titre 2"/>
          <p:cNvSpPr>
            <a:spLocks noGrp="1"/>
          </p:cNvSpPr>
          <p:nvPr>
            <p:ph type="subTitle" idx="1"/>
          </p:nvPr>
        </p:nvSpPr>
        <p:spPr/>
        <p:txBody>
          <a:bodyPr>
            <a:normAutofit/>
          </a:bodyPr>
          <a:lstStyle/>
          <a:p>
            <a:r>
              <a:rPr lang="fr-FR" b="1" dirty="0" smtClean="0"/>
              <a:t>Mémoires sémantiques et enjeux sociopolitiques</a:t>
            </a:r>
          </a:p>
        </p:txBody>
      </p:sp>
      <p:sp>
        <p:nvSpPr>
          <p:cNvPr id="4" name="Espace réservé de la date 3"/>
          <p:cNvSpPr>
            <a:spLocks noGrp="1"/>
          </p:cNvSpPr>
          <p:nvPr>
            <p:ph type="dt" sz="half" idx="10"/>
          </p:nvPr>
        </p:nvSpPr>
        <p:spPr>
          <a:xfrm>
            <a:off x="6732240" y="404664"/>
            <a:ext cx="2133600" cy="365125"/>
          </a:xfrm>
        </p:spPr>
        <p:txBody>
          <a:bodyPr/>
          <a:lstStyle/>
          <a:p>
            <a:pPr algn="r"/>
            <a:r>
              <a:rPr lang="fr-FR" sz="1600" dirty="0" smtClean="0"/>
              <a:t>11/06/2016</a:t>
            </a:r>
            <a:endParaRPr lang="fr-BE" sz="16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a:t>
            </a:fld>
            <a:endParaRPr lang="fr-BE"/>
          </a:p>
        </p:txBody>
      </p:sp>
      <p:sp>
        <p:nvSpPr>
          <p:cNvPr id="6" name="Espace réservé du pied de page 5"/>
          <p:cNvSpPr>
            <a:spLocks noGrp="1"/>
          </p:cNvSpPr>
          <p:nvPr>
            <p:ph type="ftr" sz="quarter" idx="11"/>
          </p:nvPr>
        </p:nvSpPr>
        <p:spPr>
          <a:xfrm>
            <a:off x="0" y="5969173"/>
            <a:ext cx="9144000" cy="916211"/>
          </a:xfrm>
        </p:spPr>
        <p:txBody>
          <a:bodyPr/>
          <a:lstStyle/>
          <a:p>
            <a:r>
              <a:rPr lang="fr-BE" sz="1800" b="1" dirty="0" smtClean="0"/>
              <a:t>Pierre Fiala , UPEC, Ronny </a:t>
            </a:r>
            <a:r>
              <a:rPr lang="fr-BE" sz="1800" b="1" dirty="0" err="1" smtClean="0"/>
              <a:t>Scholz</a:t>
            </a:r>
            <a:r>
              <a:rPr lang="fr-BE" sz="1800" b="1" dirty="0" smtClean="0"/>
              <a:t> , Warwick, GB .</a:t>
            </a:r>
          </a:p>
          <a:p>
            <a:r>
              <a:rPr lang="fr-BE" sz="1800" b="1" dirty="0" smtClean="0"/>
              <a:t>SELP,  La Charité-sur-Loire, 10 juin 2016</a:t>
            </a:r>
            <a:endParaRPr lang="fr-BE"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07504" y="188640"/>
            <a:ext cx="8640960" cy="7478970"/>
          </a:xfrm>
          <a:prstGeom prst="rect">
            <a:avLst/>
          </a:prstGeom>
        </p:spPr>
        <p:txBody>
          <a:bodyPr wrap="square">
            <a:spAutoFit/>
          </a:bodyPr>
          <a:lstStyle/>
          <a:p>
            <a:pPr algn="ctr"/>
            <a:r>
              <a:rPr lang="fr-FR" sz="2400" b="1" i="1" dirty="0" smtClean="0">
                <a:solidFill>
                  <a:srgbClr val="C00000"/>
                </a:solidFill>
              </a:rPr>
              <a:t>Bien commun, </a:t>
            </a:r>
            <a:r>
              <a:rPr lang="fr-FR" sz="2400" b="1" dirty="0" smtClean="0">
                <a:solidFill>
                  <a:srgbClr val="C00000"/>
                </a:solidFill>
              </a:rPr>
              <a:t>une expression ancienne.</a:t>
            </a:r>
            <a:r>
              <a:rPr lang="fr-FR" sz="2400" b="1" i="1" dirty="0" smtClean="0">
                <a:solidFill>
                  <a:srgbClr val="C00000"/>
                </a:solidFill>
              </a:rPr>
              <a:t/>
            </a:r>
            <a:br>
              <a:rPr lang="fr-FR" sz="2400" b="1" i="1" dirty="0" smtClean="0">
                <a:solidFill>
                  <a:srgbClr val="C00000"/>
                </a:solidFill>
              </a:rPr>
            </a:br>
            <a:r>
              <a:rPr lang="fr-FR" sz="2400" b="1" dirty="0" smtClean="0">
                <a:solidFill>
                  <a:srgbClr val="C00000"/>
                </a:solidFill>
              </a:rPr>
              <a:t>Premières attestations en français (</a:t>
            </a:r>
            <a:r>
              <a:rPr lang="fr-FR" sz="2400" b="1" dirty="0" err="1" smtClean="0">
                <a:solidFill>
                  <a:srgbClr val="C00000"/>
                </a:solidFill>
              </a:rPr>
              <a:t>Gallica</a:t>
            </a:r>
            <a:r>
              <a:rPr lang="fr-FR" sz="2400" b="1" dirty="0" smtClean="0">
                <a:solidFill>
                  <a:srgbClr val="C00000"/>
                </a:solidFill>
              </a:rPr>
              <a:t>, BNF)</a:t>
            </a:r>
            <a:endParaRPr lang="fr-FR" sz="2400" b="1" i="1" dirty="0" smtClean="0"/>
          </a:p>
          <a:p>
            <a:endParaRPr lang="fr-FR" b="1" dirty="0" smtClean="0">
              <a:solidFill>
                <a:srgbClr val="C00000"/>
              </a:solidFill>
            </a:endParaRPr>
          </a:p>
          <a:p>
            <a:pPr>
              <a:buFont typeface="Arial" pitchFamily="34" charset="0"/>
              <a:buChar char="•"/>
            </a:pPr>
            <a:r>
              <a:rPr lang="fr-FR" b="1" dirty="0" smtClean="0"/>
              <a:t> Honoré Bovet, </a:t>
            </a:r>
            <a:r>
              <a:rPr lang="fr-FR" b="1" dirty="0" err="1" smtClean="0"/>
              <a:t>Apparicion</a:t>
            </a:r>
            <a:r>
              <a:rPr lang="fr-FR" b="1" dirty="0" smtClean="0"/>
              <a:t> </a:t>
            </a:r>
            <a:r>
              <a:rPr lang="fr-FR" b="1" dirty="0" err="1" smtClean="0"/>
              <a:t>maistre</a:t>
            </a:r>
            <a:r>
              <a:rPr lang="fr-FR" b="1" dirty="0" smtClean="0"/>
              <a:t> Jehan de </a:t>
            </a:r>
            <a:r>
              <a:rPr lang="fr-FR" b="1" dirty="0" err="1" smtClean="0"/>
              <a:t>Meun</a:t>
            </a:r>
            <a:r>
              <a:rPr lang="fr-FR" b="1" dirty="0" smtClean="0"/>
              <a:t> . - 1398-1408 </a:t>
            </a:r>
            <a:endParaRPr lang="fr-FR" dirty="0" smtClean="0"/>
          </a:p>
          <a:p>
            <a:r>
              <a:rPr lang="fr-FR" b="1" dirty="0" smtClean="0"/>
              <a:t>	</a:t>
            </a:r>
            <a:r>
              <a:rPr lang="fr-FR" dirty="0" smtClean="0"/>
              <a:t>... « A ma …. </a:t>
            </a:r>
            <a:r>
              <a:rPr lang="fr-FR" dirty="0" err="1" smtClean="0"/>
              <a:t>Tres</a:t>
            </a:r>
            <a:r>
              <a:rPr lang="fr-FR" dirty="0" smtClean="0"/>
              <a:t> </a:t>
            </a:r>
            <a:r>
              <a:rPr lang="fr-FR" dirty="0" err="1" smtClean="0"/>
              <a:t>haulte</a:t>
            </a:r>
            <a:r>
              <a:rPr lang="fr-FR" dirty="0" smtClean="0"/>
              <a:t> et </a:t>
            </a:r>
            <a:r>
              <a:rPr lang="fr-FR" dirty="0" err="1" smtClean="0"/>
              <a:t>tres</a:t>
            </a:r>
            <a:r>
              <a:rPr lang="fr-FR" dirty="0" smtClean="0"/>
              <a:t> </a:t>
            </a:r>
            <a:r>
              <a:rPr lang="fr-FR" dirty="0" err="1" smtClean="0"/>
              <a:t>redoubtee</a:t>
            </a:r>
            <a:r>
              <a:rPr lang="fr-FR" dirty="0" smtClean="0"/>
              <a:t>  Dame, a l’</a:t>
            </a:r>
            <a:r>
              <a:rPr lang="fr-FR" dirty="0" err="1" smtClean="0"/>
              <a:t>onneur</a:t>
            </a:r>
            <a:r>
              <a:rPr lang="fr-FR" dirty="0" smtClean="0"/>
              <a:t> de </a:t>
            </a:r>
            <a:r>
              <a:rPr lang="fr-FR" dirty="0" err="1" smtClean="0"/>
              <a:t>Nostre</a:t>
            </a:r>
            <a:r>
              <a:rPr lang="fr-FR" dirty="0" smtClean="0"/>
              <a:t> Seigneur 	et de monseigneur d’</a:t>
            </a:r>
            <a:r>
              <a:rPr lang="fr-FR" dirty="0" err="1" smtClean="0"/>
              <a:t>Orliens</a:t>
            </a:r>
            <a:r>
              <a:rPr lang="fr-FR" dirty="0" smtClean="0"/>
              <a:t>, pour </a:t>
            </a:r>
            <a:r>
              <a:rPr lang="fr-FR" b="1" dirty="0" smtClean="0">
                <a:solidFill>
                  <a:srgbClr val="FF0000"/>
                </a:solidFill>
              </a:rPr>
              <a:t>le bien commun </a:t>
            </a:r>
            <a:r>
              <a:rPr lang="fr-FR" dirty="0" smtClean="0"/>
              <a:t>et par </a:t>
            </a:r>
            <a:r>
              <a:rPr lang="fr-FR" dirty="0" err="1" smtClean="0"/>
              <a:t>especial</a:t>
            </a:r>
            <a:r>
              <a:rPr lang="fr-FR" dirty="0" smtClean="0"/>
              <a:t> des </a:t>
            </a:r>
            <a:r>
              <a:rPr lang="fr-FR" dirty="0" err="1" smtClean="0"/>
              <a:t>povres</a:t>
            </a:r>
            <a:r>
              <a:rPr lang="fr-FR" dirty="0" smtClean="0"/>
              <a:t> 	gens, j’ay </a:t>
            </a:r>
            <a:r>
              <a:rPr lang="fr-FR" dirty="0" err="1" smtClean="0"/>
              <a:t>escript</a:t>
            </a:r>
            <a:r>
              <a:rPr lang="fr-FR" dirty="0" smtClean="0"/>
              <a:t> une petite chose en la fourme que vous </a:t>
            </a:r>
            <a:r>
              <a:rPr lang="fr-FR" dirty="0" err="1" smtClean="0"/>
              <a:t>pourrés</a:t>
            </a:r>
            <a:r>
              <a:rPr lang="fr-FR" dirty="0" smtClean="0"/>
              <a:t> </a:t>
            </a:r>
            <a:r>
              <a:rPr lang="fr-FR" dirty="0" err="1" smtClean="0"/>
              <a:t>veoir</a:t>
            </a:r>
            <a:r>
              <a:rPr lang="fr-FR" dirty="0" smtClean="0"/>
              <a:t> ...</a:t>
            </a:r>
          </a:p>
          <a:p>
            <a:endParaRPr lang="fr-FR" b="1" dirty="0" smtClean="0">
              <a:solidFill>
                <a:srgbClr val="C00000"/>
              </a:solidFill>
            </a:endParaRPr>
          </a:p>
          <a:p>
            <a:pPr>
              <a:buFont typeface="Arial" pitchFamily="34" charset="0"/>
              <a:buChar char="•"/>
            </a:pPr>
            <a:r>
              <a:rPr lang="fr-FR" b="1" dirty="0" smtClean="0"/>
              <a:t> </a:t>
            </a:r>
            <a:r>
              <a:rPr lang="fr-FR" b="1" dirty="0" err="1" smtClean="0"/>
              <a:t>Flavius</a:t>
            </a:r>
            <a:r>
              <a:rPr lang="fr-FR" b="1" dirty="0" smtClean="0"/>
              <a:t> Josèphe, </a:t>
            </a:r>
            <a:r>
              <a:rPr lang="fr-FR" b="1" i="1" dirty="0" smtClean="0"/>
              <a:t>Guerre des Juifs </a:t>
            </a:r>
            <a:r>
              <a:rPr lang="fr-FR" b="1" dirty="0" smtClean="0"/>
              <a:t>(Livres XX-XXVII) -  (traduction, 1400-1415 )</a:t>
            </a:r>
            <a:endParaRPr lang="fr-FR" dirty="0" smtClean="0"/>
          </a:p>
          <a:p>
            <a:r>
              <a:rPr lang="fr-FR" i="1" dirty="0" smtClean="0"/>
              <a:t>	« </a:t>
            </a:r>
            <a:r>
              <a:rPr lang="fr-FR" i="1" dirty="0" err="1" smtClean="0"/>
              <a:t>Aprés</a:t>
            </a:r>
            <a:r>
              <a:rPr lang="fr-FR" i="1" dirty="0" smtClean="0"/>
              <a:t> l’</a:t>
            </a:r>
            <a:r>
              <a:rPr lang="fr-FR" i="1" dirty="0" err="1" smtClean="0"/>
              <a:t>edificacion</a:t>
            </a:r>
            <a:r>
              <a:rPr lang="fr-FR" i="1" dirty="0" smtClean="0"/>
              <a:t> du temple, le </a:t>
            </a:r>
            <a:r>
              <a:rPr lang="fr-FR" i="1" dirty="0" err="1" smtClean="0"/>
              <a:t>roy</a:t>
            </a:r>
            <a:r>
              <a:rPr lang="fr-FR" i="1" dirty="0" smtClean="0"/>
              <a:t> </a:t>
            </a:r>
            <a:r>
              <a:rPr lang="fr-FR" i="1" dirty="0" err="1" smtClean="0"/>
              <a:t>Herode</a:t>
            </a:r>
            <a:r>
              <a:rPr lang="fr-FR" i="1" dirty="0" smtClean="0"/>
              <a:t> s’</a:t>
            </a:r>
            <a:r>
              <a:rPr lang="fr-FR" i="1" dirty="0" err="1" smtClean="0"/>
              <a:t>estudia</a:t>
            </a:r>
            <a:r>
              <a:rPr lang="fr-FR" i="1" dirty="0" smtClean="0"/>
              <a:t> en gouvernant </a:t>
            </a:r>
            <a:r>
              <a:rPr lang="fr-FR" b="1" i="1" dirty="0" smtClean="0">
                <a:solidFill>
                  <a:srgbClr val="FF0000"/>
                </a:solidFill>
              </a:rPr>
              <a:t>le bien 	commun</a:t>
            </a:r>
            <a:r>
              <a:rPr lang="fr-FR" i="1" dirty="0" smtClean="0"/>
              <a:t> de </a:t>
            </a:r>
            <a:r>
              <a:rPr lang="fr-FR" i="1" dirty="0" err="1" smtClean="0"/>
              <a:t>destruire</a:t>
            </a:r>
            <a:r>
              <a:rPr lang="fr-FR" i="1" dirty="0" smtClean="0"/>
              <a:t> toutes les iniquités que on </a:t>
            </a:r>
            <a:r>
              <a:rPr lang="fr-FR" i="1" dirty="0" err="1" smtClean="0"/>
              <a:t>faisoit</a:t>
            </a:r>
            <a:r>
              <a:rPr lang="fr-FR" i="1" dirty="0" smtClean="0"/>
              <a:t> </a:t>
            </a:r>
            <a:r>
              <a:rPr lang="fr-FR" i="1" dirty="0" err="1" smtClean="0"/>
              <a:t>parmy</a:t>
            </a:r>
            <a:r>
              <a:rPr lang="fr-FR" i="1" dirty="0" smtClean="0"/>
              <a:t> les cités et </a:t>
            </a:r>
            <a:r>
              <a:rPr lang="fr-FR" i="1" dirty="0" err="1" smtClean="0"/>
              <a:t>parmy</a:t>
            </a:r>
            <a:r>
              <a:rPr lang="fr-FR" i="1" dirty="0" smtClean="0"/>
              <a:t> 	les provinces …</a:t>
            </a:r>
          </a:p>
          <a:p>
            <a:endParaRPr lang="fr-FR" i="1" dirty="0" smtClean="0"/>
          </a:p>
          <a:p>
            <a:pPr>
              <a:buFont typeface="Arial" pitchFamily="34" charset="0"/>
              <a:buChar char="•"/>
            </a:pPr>
            <a:r>
              <a:rPr lang="fr-FR" b="1" dirty="0" smtClean="0"/>
              <a:t> L'histoire de Thucydide,... de la guerre qui fut entre les Péloponnésiens et Athéniens , translatée en langue </a:t>
            </a:r>
            <a:r>
              <a:rPr lang="fr-FR" b="1" dirty="0" err="1" smtClean="0"/>
              <a:t>françoyse</a:t>
            </a:r>
            <a:r>
              <a:rPr lang="fr-FR" b="1" dirty="0" smtClean="0"/>
              <a:t> par feu messire Claude de Seyssel,... - 1527 </a:t>
            </a:r>
          </a:p>
          <a:p>
            <a:r>
              <a:rPr lang="fr-FR" dirty="0" smtClean="0"/>
              <a:t>	… ce que nous </a:t>
            </a:r>
            <a:r>
              <a:rPr lang="fr-FR" dirty="0" err="1" smtClean="0"/>
              <a:t>fimes</a:t>
            </a:r>
            <a:r>
              <a:rPr lang="fr-FR" dirty="0" smtClean="0"/>
              <a:t> lors a </a:t>
            </a:r>
            <a:r>
              <a:rPr lang="fr-FR" dirty="0" err="1" smtClean="0"/>
              <a:t>nostre</a:t>
            </a:r>
            <a:r>
              <a:rPr lang="fr-FR" dirty="0" smtClean="0"/>
              <a:t> '</a:t>
            </a:r>
            <a:r>
              <a:rPr lang="fr-FR" dirty="0" err="1" smtClean="0"/>
              <a:t>granc</a:t>
            </a:r>
            <a:r>
              <a:rPr lang="fr-FR" dirty="0" smtClean="0"/>
              <a:t> </a:t>
            </a:r>
            <a:r>
              <a:rPr lang="fr-FR" dirty="0" err="1" smtClean="0"/>
              <a:t>dangier</a:t>
            </a:r>
            <a:r>
              <a:rPr lang="fr-FR" dirty="0" smtClean="0"/>
              <a:t> redonda au </a:t>
            </a:r>
            <a:r>
              <a:rPr lang="fr-FR" b="1" dirty="0" smtClean="0">
                <a:solidFill>
                  <a:srgbClr val="FF0000"/>
                </a:solidFill>
              </a:rPr>
              <a:t>bien commun </a:t>
            </a:r>
            <a:r>
              <a:rPr lang="fr-FR" dirty="0" smtClean="0"/>
              <a:t>de 	toute Grèce…</a:t>
            </a:r>
          </a:p>
          <a:p>
            <a:endParaRPr lang="fr-FR" i="1" dirty="0" smtClean="0"/>
          </a:p>
          <a:p>
            <a:pPr>
              <a:buFont typeface="Arial" pitchFamily="34" charset="0"/>
              <a:buChar char="•"/>
            </a:pPr>
            <a:r>
              <a:rPr lang="fr-FR" b="1" dirty="0" smtClean="0"/>
              <a:t> </a:t>
            </a:r>
            <a:r>
              <a:rPr lang="fr-FR" b="1" dirty="0" err="1" smtClean="0"/>
              <a:t>Macchiavel</a:t>
            </a:r>
            <a:r>
              <a:rPr lang="fr-FR" b="1" dirty="0" smtClean="0"/>
              <a:t> sur la première décade de Tite-Live </a:t>
            </a:r>
            <a:r>
              <a:rPr lang="fr-FR" b="1" dirty="0" err="1" smtClean="0"/>
              <a:t>dez</a:t>
            </a:r>
            <a:r>
              <a:rPr lang="fr-FR" b="1" dirty="0" smtClean="0"/>
              <a:t> l'édification de la ville . </a:t>
            </a:r>
            <a:r>
              <a:rPr lang="fr-FR" b="1" dirty="0" err="1" smtClean="0"/>
              <a:t>Traduitz</a:t>
            </a:r>
            <a:r>
              <a:rPr lang="fr-FR" b="1" dirty="0" smtClean="0"/>
              <a:t> d'italien en </a:t>
            </a:r>
            <a:r>
              <a:rPr lang="fr-FR" b="1" dirty="0" err="1" smtClean="0"/>
              <a:t>françois</a:t>
            </a:r>
            <a:r>
              <a:rPr lang="fr-FR" b="1" dirty="0" smtClean="0"/>
              <a:t> par Jacques </a:t>
            </a:r>
            <a:r>
              <a:rPr lang="fr-FR" b="1" dirty="0" err="1" smtClean="0"/>
              <a:t>Gohory</a:t>
            </a:r>
            <a:r>
              <a:rPr lang="fr-FR" b="1" dirty="0" smtClean="0"/>
              <a:t>... - 1571 </a:t>
            </a:r>
          </a:p>
          <a:p>
            <a:r>
              <a:rPr lang="fr-FR" i="1" dirty="0" smtClean="0"/>
              <a:t>	</a:t>
            </a:r>
            <a:r>
              <a:rPr lang="fr-FR" i="1" dirty="0" err="1" smtClean="0"/>
              <a:t>Considerez</a:t>
            </a:r>
            <a:r>
              <a:rPr lang="fr-FR" i="1" dirty="0" smtClean="0"/>
              <a:t> </a:t>
            </a:r>
            <a:r>
              <a:rPr lang="fr-FR" i="1" dirty="0" err="1" smtClean="0"/>
              <a:t>moy</a:t>
            </a:r>
            <a:r>
              <a:rPr lang="fr-FR" i="1" dirty="0" smtClean="0"/>
              <a:t> de </a:t>
            </a:r>
            <a:r>
              <a:rPr lang="fr-FR" i="1" dirty="0" err="1" smtClean="0"/>
              <a:t>pres</a:t>
            </a:r>
            <a:r>
              <a:rPr lang="fr-FR" i="1" dirty="0" smtClean="0"/>
              <a:t> ces </a:t>
            </a:r>
            <a:r>
              <a:rPr lang="fr-FR" i="1" dirty="0" err="1" smtClean="0"/>
              <a:t>emeutes</a:t>
            </a:r>
            <a:r>
              <a:rPr lang="fr-FR" i="1" dirty="0" smtClean="0"/>
              <a:t>, vous verrez qu'elles n'ont en elles force ne 	violence </a:t>
            </a:r>
            <a:r>
              <a:rPr lang="fr-FR" i="1" dirty="0" err="1" smtClean="0"/>
              <a:t>preiudiciable</a:t>
            </a:r>
            <a:r>
              <a:rPr lang="fr-FR" i="1" dirty="0" smtClean="0"/>
              <a:t> </a:t>
            </a:r>
            <a:r>
              <a:rPr lang="fr-FR" b="1" i="1" dirty="0" smtClean="0">
                <a:solidFill>
                  <a:srgbClr val="FF0000"/>
                </a:solidFill>
              </a:rPr>
              <a:t>au bien commun</a:t>
            </a:r>
            <a:endParaRPr lang="fr-FR" b="1" dirty="0" smtClean="0">
              <a:solidFill>
                <a:srgbClr val="FF0000"/>
              </a:solidFill>
            </a:endParaRPr>
          </a:p>
          <a:p>
            <a:endParaRPr lang="fr-FR" i="1" dirty="0" smtClean="0"/>
          </a:p>
          <a:p>
            <a:endParaRPr lang="fr-FR" i="1" dirty="0" smtClean="0"/>
          </a:p>
          <a:p>
            <a:endParaRPr lang="fr-FR" i="1" dirty="0" smtClean="0"/>
          </a:p>
          <a:p>
            <a:endParaRPr lang="fr-FR" i="1" dirty="0" smtClean="0"/>
          </a:p>
        </p:txBody>
      </p:sp>
    </p:spTree>
    <p:extLst>
      <p:ext uri="{BB962C8B-B14F-4D97-AF65-F5344CB8AC3E}">
        <p14:creationId xmlns="" xmlns:p14="http://schemas.microsoft.com/office/powerpoint/2010/main" val="242655115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200" b="1" dirty="0" smtClean="0">
                <a:solidFill>
                  <a:srgbClr val="C00000"/>
                </a:solidFill>
              </a:rPr>
              <a:t>Exemples récents relevés sur le WEB: diversité des usages et des points de vues. </a:t>
            </a:r>
            <a:endParaRPr lang="fr-FR" sz="3200" b="1" dirty="0">
              <a:solidFill>
                <a:srgbClr val="C00000"/>
              </a:solidFill>
            </a:endParaRPr>
          </a:p>
        </p:txBody>
      </p:sp>
      <p:sp>
        <p:nvSpPr>
          <p:cNvPr id="6" name="Espace réservé du contenu 5"/>
          <p:cNvSpPr>
            <a:spLocks noGrp="1"/>
          </p:cNvSpPr>
          <p:nvPr>
            <p:ph idx="1"/>
          </p:nvPr>
        </p:nvSpPr>
        <p:spPr>
          <a:xfrm>
            <a:off x="251520" y="1628800"/>
            <a:ext cx="8784976" cy="5256584"/>
          </a:xfrm>
        </p:spPr>
        <p:txBody>
          <a:bodyPr>
            <a:noAutofit/>
          </a:bodyPr>
          <a:lstStyle/>
          <a:p>
            <a:pPr marL="457200" lvl="1" indent="0">
              <a:spcBef>
                <a:spcPts val="0"/>
              </a:spcBef>
              <a:buNone/>
              <a:defRPr/>
            </a:pPr>
            <a:r>
              <a:rPr lang="fr-FR" sz="1600" i="1" dirty="0" smtClean="0"/>
              <a:t> Le </a:t>
            </a:r>
            <a:r>
              <a:rPr lang="fr-FR" sz="1600" b="1" i="1" dirty="0" smtClean="0">
                <a:solidFill>
                  <a:srgbClr val="FF0000"/>
                </a:solidFill>
              </a:rPr>
              <a:t>bien commun</a:t>
            </a:r>
            <a:r>
              <a:rPr lang="fr-FR" sz="1600" i="1" dirty="0" smtClean="0">
                <a:solidFill>
                  <a:srgbClr val="FF0000"/>
                </a:solidFill>
              </a:rPr>
              <a:t>, </a:t>
            </a:r>
            <a:r>
              <a:rPr lang="fr-FR" sz="1600" i="1" dirty="0" smtClean="0"/>
              <a:t>parfois écrit avec un B majuscule pour marquer sa dimension universelle, est une représentation philosophique du bonheur ... À ne pas confondre avec les </a:t>
            </a:r>
            <a:r>
              <a:rPr lang="fr-FR" sz="1600" i="1" dirty="0" smtClean="0">
                <a:solidFill>
                  <a:srgbClr val="FF0000"/>
                </a:solidFill>
              </a:rPr>
              <a:t>biens</a:t>
            </a:r>
            <a:r>
              <a:rPr lang="fr-FR" sz="1600" i="1" dirty="0" smtClean="0"/>
              <a:t> communs</a:t>
            </a:r>
          </a:p>
          <a:p>
            <a:pPr marL="457200" lvl="1" indent="0">
              <a:spcBef>
                <a:spcPts val="1200"/>
              </a:spcBef>
              <a:buNone/>
              <a:defRPr/>
            </a:pPr>
            <a:r>
              <a:rPr lang="fr-FR" sz="1600" i="1" dirty="0" smtClean="0"/>
              <a:t>Un </a:t>
            </a:r>
            <a:r>
              <a:rPr lang="fr-FR" sz="1600" i="1" dirty="0" smtClean="0">
                <a:solidFill>
                  <a:srgbClr val="FF0000"/>
                </a:solidFill>
              </a:rPr>
              <a:t>bien exclusif </a:t>
            </a:r>
            <a:r>
              <a:rPr lang="fr-FR" sz="1600" i="1" dirty="0" smtClean="0"/>
              <a:t>est un bien (ou un service) dont on peut empêcher la consommation à un individu ... Un bien qui est rival mais non exclusif est un </a:t>
            </a:r>
            <a:r>
              <a:rPr lang="fr-FR" sz="1600" b="1" i="1" dirty="0" smtClean="0">
                <a:solidFill>
                  <a:srgbClr val="FF0000"/>
                </a:solidFill>
              </a:rPr>
              <a:t>bien commun</a:t>
            </a:r>
            <a:r>
              <a:rPr lang="fr-FR" sz="1600" i="1" dirty="0" smtClean="0"/>
              <a:t>.</a:t>
            </a:r>
          </a:p>
          <a:p>
            <a:pPr marL="457200" lvl="1" indent="0">
              <a:spcBef>
                <a:spcPts val="1200"/>
              </a:spcBef>
              <a:buNone/>
              <a:defRPr/>
            </a:pPr>
            <a:r>
              <a:rPr lang="fr-FR" sz="1600" b="1" i="1" dirty="0" smtClean="0">
                <a:solidFill>
                  <a:srgbClr val="FF0000"/>
                </a:solidFill>
              </a:rPr>
              <a:t>Mettre en biens communs</a:t>
            </a:r>
            <a:r>
              <a:rPr lang="fr-FR" sz="1600" i="1" dirty="0" smtClean="0"/>
              <a:t>, c'est mettre en partage les fruits, l'élaboration, la gouvernance d'une ressource.</a:t>
            </a:r>
          </a:p>
          <a:p>
            <a:pPr marL="457200" lvl="1" indent="0">
              <a:spcBef>
                <a:spcPts val="1200"/>
              </a:spcBef>
              <a:buNone/>
              <a:defRPr/>
            </a:pPr>
            <a:r>
              <a:rPr lang="fr-FR" sz="1600" i="1" dirty="0" smtClean="0">
                <a:solidFill>
                  <a:srgbClr val="FF0000"/>
                </a:solidFill>
              </a:rPr>
              <a:t>La tragédie des </a:t>
            </a:r>
            <a:r>
              <a:rPr lang="fr-FR" sz="1600" b="1" i="1" dirty="0" smtClean="0">
                <a:solidFill>
                  <a:srgbClr val="FF0000"/>
                </a:solidFill>
              </a:rPr>
              <a:t>biens communs</a:t>
            </a:r>
            <a:r>
              <a:rPr lang="fr-FR" sz="1600" i="1" dirty="0" smtClean="0">
                <a:solidFill>
                  <a:srgbClr val="FF0000"/>
                </a:solidFill>
              </a:rPr>
              <a:t>. </a:t>
            </a:r>
            <a:r>
              <a:rPr lang="fr-FR" sz="1600" i="1" dirty="0" smtClean="0"/>
              <a:t>Depuis l'article fondateur de </a:t>
            </a:r>
            <a:r>
              <a:rPr lang="fr-FR" sz="1600" i="1" dirty="0" err="1" smtClean="0"/>
              <a:t>Garett</a:t>
            </a:r>
            <a:r>
              <a:rPr lang="fr-FR" sz="1600" i="1" dirty="0" smtClean="0"/>
              <a:t> </a:t>
            </a:r>
            <a:r>
              <a:rPr lang="fr-FR" sz="1600" i="1" dirty="0" err="1" smtClean="0"/>
              <a:t>Hardin</a:t>
            </a:r>
            <a:r>
              <a:rPr lang="fr-FR" sz="1600" i="1" dirty="0" smtClean="0"/>
              <a:t> en 1968 la notion de  bien commun est l’objet d’un paradoxe : « Les biens communs ne peuvent que disparaître  à moins d’être privatisé»; comparable  au paralogisme: « tout ce qui est  bon marché est cher »…</a:t>
            </a:r>
          </a:p>
          <a:p>
            <a:pPr marL="457200" lvl="1" indent="0">
              <a:spcBef>
                <a:spcPts val="1200"/>
              </a:spcBef>
              <a:buNone/>
              <a:defRPr/>
            </a:pPr>
            <a:r>
              <a:rPr lang="fr-FR" sz="1600" i="1" dirty="0" smtClean="0"/>
              <a:t>Mieux connu depuis l'attribution, en octobre 2009, du prix Nobel d'économie à </a:t>
            </a:r>
            <a:r>
              <a:rPr lang="fr-FR" sz="1600" i="1" dirty="0" err="1" smtClean="0"/>
              <a:t>Elinor</a:t>
            </a:r>
            <a:r>
              <a:rPr lang="fr-FR" sz="1600" i="1" dirty="0" smtClean="0"/>
              <a:t> </a:t>
            </a:r>
            <a:r>
              <a:rPr lang="fr-FR" sz="1600" i="1" dirty="0" err="1" smtClean="0"/>
              <a:t>Ostrom</a:t>
            </a:r>
            <a:r>
              <a:rPr lang="fr-FR" sz="1600" i="1" dirty="0" smtClean="0"/>
              <a:t>, le concept de "</a:t>
            </a:r>
            <a:r>
              <a:rPr lang="fr-FR" sz="1600" i="1" dirty="0" smtClean="0">
                <a:solidFill>
                  <a:srgbClr val="FF0000"/>
                </a:solidFill>
              </a:rPr>
              <a:t>communs" ou de "</a:t>
            </a:r>
            <a:r>
              <a:rPr lang="fr-FR" sz="1600" b="1" i="1" dirty="0" smtClean="0">
                <a:solidFill>
                  <a:srgbClr val="FF0000"/>
                </a:solidFill>
              </a:rPr>
              <a:t>biens communs</a:t>
            </a:r>
            <a:r>
              <a:rPr lang="fr-FR" sz="1600" i="1" dirty="0" smtClean="0">
                <a:solidFill>
                  <a:srgbClr val="FF0000"/>
                </a:solidFill>
              </a:rPr>
              <a:t>"</a:t>
            </a:r>
            <a:r>
              <a:rPr lang="fr-FR" sz="1600" i="1" dirty="0" smtClean="0"/>
              <a:t> </a:t>
            </a:r>
          </a:p>
          <a:p>
            <a:pPr marL="457200" lvl="1" indent="0">
              <a:spcBef>
                <a:spcPts val="1200"/>
              </a:spcBef>
              <a:buNone/>
              <a:defRPr/>
            </a:pPr>
            <a:r>
              <a:rPr lang="fr-FR" sz="1600" i="1" dirty="0" smtClean="0"/>
              <a:t>La Prospérité par le Partage porte un regard résolument pluridisciplinaire sur la question </a:t>
            </a:r>
            <a:r>
              <a:rPr lang="fr-FR" sz="1600" i="1" dirty="0" smtClean="0">
                <a:solidFill>
                  <a:srgbClr val="FF0000"/>
                </a:solidFill>
              </a:rPr>
              <a:t>des </a:t>
            </a:r>
            <a:r>
              <a:rPr lang="fr-FR" sz="1600" b="1" i="1" dirty="0" smtClean="0">
                <a:solidFill>
                  <a:srgbClr val="FF0000"/>
                </a:solidFill>
              </a:rPr>
              <a:t>Biens Communs</a:t>
            </a:r>
            <a:r>
              <a:rPr lang="fr-FR" sz="1600" i="1" dirty="0" smtClean="0"/>
              <a:t> dont le logiciel libre ...</a:t>
            </a:r>
          </a:p>
          <a:p>
            <a:pPr marL="457200" lvl="1" indent="0">
              <a:spcBef>
                <a:spcPts val="1200"/>
              </a:spcBef>
              <a:buNone/>
              <a:defRPr/>
            </a:pPr>
            <a:r>
              <a:rPr lang="fr-FR" sz="1600" i="1" dirty="0" smtClean="0"/>
              <a:t>La notion de </a:t>
            </a:r>
            <a:r>
              <a:rPr lang="fr-FR" sz="1600" b="1" i="1" dirty="0" smtClean="0">
                <a:solidFill>
                  <a:srgbClr val="FF0000"/>
                </a:solidFill>
              </a:rPr>
              <a:t>biens communs</a:t>
            </a:r>
            <a:r>
              <a:rPr lang="fr-FR" sz="1600" i="1" dirty="0" smtClean="0">
                <a:solidFill>
                  <a:srgbClr val="FF0000"/>
                </a:solidFill>
              </a:rPr>
              <a:t> </a:t>
            </a:r>
            <a:r>
              <a:rPr lang="fr-FR" sz="1600" i="1" dirty="0" smtClean="0"/>
              <a:t>de la connaissance et de l'information n'est absolument pas nouvelle mais depuis plusieurs années, elle connaît  un développement considérable.</a:t>
            </a:r>
          </a:p>
          <a:p>
            <a:pPr marL="457200" lvl="1" indent="0">
              <a:spcBef>
                <a:spcPts val="1200"/>
              </a:spcBef>
              <a:buNone/>
              <a:defRPr/>
            </a:pPr>
            <a:r>
              <a:rPr lang="fr-FR" sz="1600" i="1" dirty="0" smtClean="0"/>
              <a:t>La sécurité publique est un </a:t>
            </a:r>
            <a:r>
              <a:rPr lang="fr-FR" sz="1600" b="1" i="1" dirty="0" smtClean="0">
                <a:solidFill>
                  <a:srgbClr val="FF0000"/>
                </a:solidFill>
              </a:rPr>
              <a:t>bien commun.</a:t>
            </a:r>
          </a:p>
          <a:p>
            <a:pPr marL="457200" lvl="1" indent="0">
              <a:spcBef>
                <a:spcPts val="0"/>
              </a:spcBef>
              <a:buFontTx/>
              <a:buChar char="-"/>
              <a:defRPr/>
            </a:pPr>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a:p>
        </p:txBody>
      </p:sp>
    </p:spTree>
    <p:extLst>
      <p:ext uri="{BB962C8B-B14F-4D97-AF65-F5344CB8AC3E}">
        <p14:creationId xmlns="" xmlns:p14="http://schemas.microsoft.com/office/powerpoint/2010/main" val="2597188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solidFill>
                  <a:srgbClr val="C00000"/>
                </a:solidFill>
              </a:rPr>
              <a:t>Premier constat: </a:t>
            </a:r>
            <a:br>
              <a:rPr lang="fr-FR" sz="3200" b="1" dirty="0" smtClean="0">
                <a:solidFill>
                  <a:srgbClr val="C00000"/>
                </a:solidFill>
              </a:rPr>
            </a:br>
            <a:r>
              <a:rPr lang="fr-FR" sz="3200" b="1" dirty="0" smtClean="0">
                <a:solidFill>
                  <a:srgbClr val="C00000"/>
                </a:solidFill>
              </a:rPr>
              <a:t>distinguer le </a:t>
            </a:r>
            <a:r>
              <a:rPr lang="fr-FR" sz="3200" b="1" i="1" dirty="0" smtClean="0">
                <a:solidFill>
                  <a:srgbClr val="C00000"/>
                </a:solidFill>
              </a:rPr>
              <a:t>Bien commun </a:t>
            </a:r>
            <a:r>
              <a:rPr lang="fr-FR" sz="3200" b="1" dirty="0" smtClean="0">
                <a:solidFill>
                  <a:srgbClr val="C00000"/>
                </a:solidFill>
              </a:rPr>
              <a:t>et les </a:t>
            </a:r>
            <a:r>
              <a:rPr lang="fr-FR" sz="3200" b="1" i="1" dirty="0" smtClean="0">
                <a:solidFill>
                  <a:srgbClr val="C00000"/>
                </a:solidFill>
              </a:rPr>
              <a:t>biens communs</a:t>
            </a:r>
            <a:endParaRPr lang="fr-FR" sz="3200" b="1" i="1" dirty="0">
              <a:solidFill>
                <a:srgbClr val="C00000"/>
              </a:solidFill>
            </a:endParaRPr>
          </a:p>
        </p:txBody>
      </p:sp>
      <p:sp>
        <p:nvSpPr>
          <p:cNvPr id="3" name="Espace réservé du contenu 2"/>
          <p:cNvSpPr>
            <a:spLocks noGrp="1"/>
          </p:cNvSpPr>
          <p:nvPr>
            <p:ph sz="half" idx="1"/>
          </p:nvPr>
        </p:nvSpPr>
        <p:spPr/>
        <p:txBody>
          <a:bodyPr>
            <a:normAutofit fontScale="77500" lnSpcReduction="20000"/>
          </a:bodyPr>
          <a:lstStyle/>
          <a:p>
            <a:r>
              <a:rPr lang="fr-FR" b="1" i="1" dirty="0" smtClean="0">
                <a:solidFill>
                  <a:srgbClr val="C00000"/>
                </a:solidFill>
              </a:rPr>
              <a:t>Le bien (Bien) commun</a:t>
            </a:r>
          </a:p>
          <a:p>
            <a:pPr>
              <a:buNone/>
            </a:pPr>
            <a:r>
              <a:rPr lang="fr-FR" dirty="0" smtClean="0"/>
              <a:t> 	Parfois avec majuscule, sans pluriel, est une expression nominale définie, avec l’article défini à valeur unique, désignant une notion abstraite ( comme le Mal, le Beau, le Juste, le Destin, etc. ) partagée par la, ou une communauté humaine.</a:t>
            </a:r>
          </a:p>
          <a:p>
            <a:endParaRPr lang="fr-FR" i="1" dirty="0"/>
          </a:p>
        </p:txBody>
      </p:sp>
      <p:sp>
        <p:nvSpPr>
          <p:cNvPr id="4" name="Espace réservé du contenu 3"/>
          <p:cNvSpPr>
            <a:spLocks noGrp="1"/>
          </p:cNvSpPr>
          <p:nvPr>
            <p:ph sz="half" idx="2"/>
          </p:nvPr>
        </p:nvSpPr>
        <p:spPr/>
        <p:txBody>
          <a:bodyPr>
            <a:normAutofit fontScale="77500" lnSpcReduction="20000"/>
          </a:bodyPr>
          <a:lstStyle/>
          <a:p>
            <a:r>
              <a:rPr lang="fr-FR" b="1" i="1" dirty="0" smtClean="0">
                <a:solidFill>
                  <a:srgbClr val="C00000"/>
                </a:solidFill>
              </a:rPr>
              <a:t>Un/ des/les biens communs</a:t>
            </a:r>
            <a:r>
              <a:rPr lang="fr-FR" dirty="0" smtClean="0"/>
              <a:t>, </a:t>
            </a:r>
          </a:p>
          <a:p>
            <a:pPr>
              <a:buNone/>
            </a:pPr>
            <a:r>
              <a:rPr lang="fr-FR" dirty="0" smtClean="0"/>
              <a:t>	singulier ou pluriel, désignent une ou des ressources  concrètes disponibles sans exclusives, en libre accès, naturelles, ( air, eau,  le soleil, l’espace,  la lumière, la nuit, le vent, le froid, le chaud, le silence, le chant des oiseaux… ) ou  humaines,  ( les langues,  l’écriture,  les voies de communication… ) soumises parfois à des restrictions, voire à des appropriations, parfois illicites.</a:t>
            </a:r>
          </a:p>
        </p:txBody>
      </p:sp>
    </p:spTree>
    <p:extLst>
      <p:ext uri="{BB962C8B-B14F-4D97-AF65-F5344CB8AC3E}">
        <p14:creationId xmlns="" xmlns:p14="http://schemas.microsoft.com/office/powerpoint/2010/main" val="16906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err="1" smtClean="0">
                <a:solidFill>
                  <a:srgbClr val="C00000"/>
                </a:solidFill>
              </a:rPr>
              <a:t>dictionnaiRes</a:t>
            </a:r>
            <a:r>
              <a:rPr lang="fr-FR" dirty="0" smtClean="0">
                <a:solidFill>
                  <a:srgbClr val="C00000"/>
                </a:solidFill>
              </a:rPr>
              <a:t> ET corpus</a:t>
            </a:r>
            <a:r>
              <a:rPr lang="fr-FR" dirty="0" smtClean="0"/>
              <a:t/>
            </a:r>
            <a:br>
              <a:rPr lang="fr-FR" dirty="0" smtClean="0"/>
            </a:br>
            <a:r>
              <a:rPr lang="fr-FR" dirty="0" smtClean="0"/>
              <a:t>				</a:t>
            </a:r>
            <a:endParaRPr lang="fr-FR" dirty="0">
              <a:solidFill>
                <a:srgbClr val="C00000"/>
              </a:solidFill>
            </a:endParaRPr>
          </a:p>
        </p:txBody>
      </p:sp>
      <p:sp>
        <p:nvSpPr>
          <p:cNvPr id="6" name="Espace réservé du texte 5"/>
          <p:cNvSpPr>
            <a:spLocks noGrp="1"/>
          </p:cNvSpPr>
          <p:nvPr>
            <p:ph type="body" idx="1"/>
          </p:nvPr>
        </p:nvSpPr>
        <p:spPr>
          <a:xfrm>
            <a:off x="722313" y="3429000"/>
            <a:ext cx="7772400" cy="977900"/>
          </a:xfrm>
        </p:spPr>
        <p:txBody>
          <a:bodyPr>
            <a:normAutofit/>
          </a:bodyPr>
          <a:lstStyle/>
          <a:p>
            <a:r>
              <a:rPr lang="fr-FR" sz="2800" b="1" dirty="0" smtClean="0"/>
              <a:t>Morphologie, sémantique, histoire</a:t>
            </a:r>
            <a:endParaRPr lang="fr-FR" sz="2800" b="1" dirty="0"/>
          </a:p>
        </p:txBody>
      </p:sp>
    </p:spTree>
    <p:extLst>
      <p:ext uri="{BB962C8B-B14F-4D97-AF65-F5344CB8AC3E}">
        <p14:creationId xmlns="" xmlns:p14="http://schemas.microsoft.com/office/powerpoint/2010/main" val="78006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solidFill>
                  <a:srgbClr val="C00000"/>
                </a:solidFill>
              </a:rPr>
              <a:t>L’étymologie, une méthode vieille comme la</a:t>
            </a:r>
            <a:br>
              <a:rPr lang="fr-FR" sz="3200" b="1" dirty="0" smtClean="0">
                <a:solidFill>
                  <a:srgbClr val="C00000"/>
                </a:solidFill>
              </a:rPr>
            </a:br>
            <a:r>
              <a:rPr lang="fr-FR" sz="3200" b="1" dirty="0" smtClean="0">
                <a:solidFill>
                  <a:srgbClr val="C00000"/>
                </a:solidFill>
              </a:rPr>
              <a:t>philosophie politique. De la recherche de la vérité à l’analyse des conflits sémantiques en politique</a:t>
            </a:r>
            <a:endParaRPr lang="fr-FR" sz="3200" b="1" dirty="0">
              <a:solidFill>
                <a:srgbClr val="C00000"/>
              </a:solidFill>
            </a:endParaRPr>
          </a:p>
        </p:txBody>
      </p:sp>
      <p:sp>
        <p:nvSpPr>
          <p:cNvPr id="3" name="Espace réservé du contenu 2"/>
          <p:cNvSpPr>
            <a:spLocks noGrp="1"/>
          </p:cNvSpPr>
          <p:nvPr>
            <p:ph idx="1"/>
          </p:nvPr>
        </p:nvSpPr>
        <p:spPr/>
        <p:txBody>
          <a:bodyPr>
            <a:noAutofit/>
          </a:bodyPr>
          <a:lstStyle/>
          <a:p>
            <a:r>
              <a:rPr lang="fr-FR" sz="1800" dirty="0" smtClean="0"/>
              <a:t>Platon dans le </a:t>
            </a:r>
            <a:r>
              <a:rPr lang="fr-FR" sz="1800" i="1" dirty="0" err="1" smtClean="0"/>
              <a:t>Cratyle</a:t>
            </a:r>
            <a:r>
              <a:rPr lang="fr-FR" sz="1800" dirty="0" smtClean="0"/>
              <a:t> cherche dans l’origine des mots une vérité naturelle  (</a:t>
            </a:r>
            <a:r>
              <a:rPr lang="fr-FR" sz="1800" i="1" dirty="0" err="1" smtClean="0"/>
              <a:t>phusei</a:t>
            </a:r>
            <a:r>
              <a:rPr lang="fr-FR" sz="1800" dirty="0" smtClean="0"/>
              <a:t>) . </a:t>
            </a:r>
            <a:r>
              <a:rPr lang="fr-FR" sz="1800" dirty="0" smtClean="0">
                <a:solidFill>
                  <a:srgbClr val="FF0000"/>
                </a:solidFill>
              </a:rPr>
              <a:t>Exemple:  l’</a:t>
            </a:r>
            <a:r>
              <a:rPr lang="fr-FR" sz="1800" i="1" dirty="0" smtClean="0">
                <a:solidFill>
                  <a:srgbClr val="FF0000"/>
                </a:solidFill>
              </a:rPr>
              <a:t>en-</a:t>
            </a:r>
            <a:r>
              <a:rPr lang="fr-FR" sz="1800" i="1" dirty="0" err="1" smtClean="0">
                <a:solidFill>
                  <a:srgbClr val="FF0000"/>
                </a:solidFill>
              </a:rPr>
              <a:t>thou</a:t>
            </a:r>
            <a:r>
              <a:rPr lang="fr-FR" sz="1800" i="1" dirty="0" smtClean="0">
                <a:solidFill>
                  <a:srgbClr val="FF0000"/>
                </a:solidFill>
              </a:rPr>
              <a:t>-</a:t>
            </a:r>
            <a:r>
              <a:rPr lang="fr-FR" sz="1800" i="1" dirty="0" err="1" smtClean="0">
                <a:solidFill>
                  <a:srgbClr val="FF0000"/>
                </a:solidFill>
              </a:rPr>
              <a:t>siaste</a:t>
            </a:r>
            <a:r>
              <a:rPr lang="fr-FR" sz="1800" dirty="0" smtClean="0">
                <a:solidFill>
                  <a:srgbClr val="FF0000"/>
                </a:solidFill>
              </a:rPr>
              <a:t> est « habité par la divinité ».</a:t>
            </a:r>
          </a:p>
          <a:p>
            <a:r>
              <a:rPr lang="fr-FR" sz="1800" dirty="0" smtClean="0"/>
              <a:t>L’étymologie préscientifique (Isidore, 12</a:t>
            </a:r>
            <a:r>
              <a:rPr lang="fr-FR" sz="1800" baseline="30000" dirty="0" smtClean="0"/>
              <a:t>ème</a:t>
            </a:r>
            <a:r>
              <a:rPr lang="fr-FR" sz="1800" dirty="0" smtClean="0"/>
              <a:t> ), religieuse: recherche du sens véritable, divin, des mots.</a:t>
            </a:r>
          </a:p>
          <a:p>
            <a:r>
              <a:rPr lang="fr-FR" sz="1800" dirty="0" smtClean="0"/>
              <a:t>L’ étymologie scientifique (18</a:t>
            </a:r>
            <a:r>
              <a:rPr lang="fr-FR" sz="1800" baseline="30000" dirty="0" smtClean="0"/>
              <a:t>ème </a:t>
            </a:r>
            <a:r>
              <a:rPr lang="fr-FR" sz="1800" dirty="0" smtClean="0"/>
              <a:t>- 20</a:t>
            </a:r>
            <a:r>
              <a:rPr lang="fr-FR" sz="1800" baseline="30000" dirty="0" smtClean="0"/>
              <a:t>ème</a:t>
            </a:r>
            <a:r>
              <a:rPr lang="fr-FR" sz="1800" dirty="0" smtClean="0"/>
              <a:t>)</a:t>
            </a:r>
          </a:p>
          <a:p>
            <a:pPr lvl="1"/>
            <a:r>
              <a:rPr lang="fr-FR" sz="1800" dirty="0" smtClean="0"/>
              <a:t>Evolution phonétique suivant des lois générales</a:t>
            </a:r>
          </a:p>
          <a:p>
            <a:pPr lvl="1"/>
            <a:r>
              <a:rPr lang="fr-FR" sz="1800" dirty="0" smtClean="0"/>
              <a:t>Structuration morphologique du lexique</a:t>
            </a:r>
          </a:p>
          <a:p>
            <a:pPr lvl="1"/>
            <a:r>
              <a:rPr lang="fr-FR" sz="1800" dirty="0" smtClean="0"/>
              <a:t>Organisation sémantique </a:t>
            </a:r>
          </a:p>
          <a:p>
            <a:pPr lvl="1"/>
            <a:r>
              <a:rPr lang="fr-FR" sz="1800" dirty="0" smtClean="0"/>
              <a:t>Démarche comparatiste, mise en parallèle des séries , des traductions</a:t>
            </a:r>
          </a:p>
          <a:p>
            <a:pPr lvl="1"/>
            <a:r>
              <a:rPr lang="fr-FR" sz="1800" dirty="0" smtClean="0"/>
              <a:t>Datation philologique, selon les attestations dans les textes</a:t>
            </a:r>
          </a:p>
          <a:p>
            <a:pPr lvl="1"/>
            <a:r>
              <a:rPr lang="fr-FR" sz="1800" dirty="0" smtClean="0"/>
              <a:t>Interprétation historique et anthropologique (Meillet, Benveniste )</a:t>
            </a:r>
          </a:p>
          <a:p>
            <a:r>
              <a:rPr lang="fr-FR" sz="1800" dirty="0" smtClean="0"/>
              <a:t>L’étymologie populaire: la créativité des sujets parlants source de néologie.</a:t>
            </a:r>
          </a:p>
          <a:p>
            <a:r>
              <a:rPr lang="fr-FR" sz="1800" dirty="0" smtClean="0"/>
              <a:t>L’étymologie sociale (Tournier): une histoire sociale des usages, le grand roman des mots (Rey).</a:t>
            </a:r>
          </a:p>
          <a:p>
            <a:r>
              <a:rPr lang="fr-FR" sz="1800" dirty="0" smtClean="0"/>
              <a:t>L’étymologie numérique?  Mesurer les usages de masse ; quantifier des données textuelles; analyser et représenter les conflits  et les évolutions sémantiques dominantes.</a:t>
            </a:r>
          </a:p>
          <a:p>
            <a:endParaRPr lang="fr-FR" sz="1800" dirty="0"/>
          </a:p>
        </p:txBody>
      </p:sp>
    </p:spTree>
    <p:extLst>
      <p:ext uri="{BB962C8B-B14F-4D97-AF65-F5344CB8AC3E}">
        <p14:creationId xmlns="" xmlns:p14="http://schemas.microsoft.com/office/powerpoint/2010/main" val="17265140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fontScale="90000"/>
          </a:bodyPr>
          <a:lstStyle/>
          <a:p>
            <a:pPr lvl="0"/>
            <a:r>
              <a:rPr lang="fr-FR" sz="3600" b="1" i="1" dirty="0" err="1" smtClean="0">
                <a:solidFill>
                  <a:srgbClr val="C00000"/>
                </a:solidFill>
              </a:rPr>
              <a:t>munus</a:t>
            </a:r>
            <a:r>
              <a:rPr lang="fr-FR" sz="3600" b="1" dirty="0" smtClean="0">
                <a:solidFill>
                  <a:srgbClr val="C00000"/>
                </a:solidFill>
              </a:rPr>
              <a:t> « charge », origine latine partagée par les trois étymons : </a:t>
            </a:r>
            <a:r>
              <a:rPr lang="fr-FR" sz="2800" dirty="0" smtClean="0"/>
              <a:t/>
            </a:r>
            <a:br>
              <a:rPr lang="fr-FR" sz="2800" dirty="0" smtClean="0"/>
            </a:br>
            <a:endParaRPr lang="fr-FR" sz="2800" i="1" dirty="0"/>
          </a:p>
        </p:txBody>
      </p:sp>
      <p:graphicFrame>
        <p:nvGraphicFramePr>
          <p:cNvPr id="3" name="Diagramme 2"/>
          <p:cNvGraphicFramePr/>
          <p:nvPr/>
        </p:nvGraphicFramePr>
        <p:xfrm>
          <a:off x="323528" y="1412776"/>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09637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rme libre 16"/>
          <p:cNvSpPr/>
          <p:nvPr/>
        </p:nvSpPr>
        <p:spPr>
          <a:xfrm>
            <a:off x="3059832" y="1268760"/>
            <a:ext cx="2232248" cy="798031"/>
          </a:xfrm>
          <a:custGeom>
            <a:avLst/>
            <a:gdLst>
              <a:gd name="connsiteX0" fmla="*/ 0 w 2564256"/>
              <a:gd name="connsiteY0" fmla="*/ 79803 h 798031"/>
              <a:gd name="connsiteX1" fmla="*/ 23374 w 2564256"/>
              <a:gd name="connsiteY1" fmla="*/ 23374 h 798031"/>
              <a:gd name="connsiteX2" fmla="*/ 79803 w 2564256"/>
              <a:gd name="connsiteY2" fmla="*/ 0 h 798031"/>
              <a:gd name="connsiteX3" fmla="*/ 2484453 w 2564256"/>
              <a:gd name="connsiteY3" fmla="*/ 0 h 798031"/>
              <a:gd name="connsiteX4" fmla="*/ 2540882 w 2564256"/>
              <a:gd name="connsiteY4" fmla="*/ 23374 h 798031"/>
              <a:gd name="connsiteX5" fmla="*/ 2564256 w 2564256"/>
              <a:gd name="connsiteY5" fmla="*/ 79803 h 798031"/>
              <a:gd name="connsiteX6" fmla="*/ 2564256 w 2564256"/>
              <a:gd name="connsiteY6" fmla="*/ 718228 h 798031"/>
              <a:gd name="connsiteX7" fmla="*/ 2540882 w 2564256"/>
              <a:gd name="connsiteY7" fmla="*/ 774657 h 798031"/>
              <a:gd name="connsiteX8" fmla="*/ 2484453 w 2564256"/>
              <a:gd name="connsiteY8" fmla="*/ 798031 h 798031"/>
              <a:gd name="connsiteX9" fmla="*/ 79803 w 2564256"/>
              <a:gd name="connsiteY9" fmla="*/ 798031 h 798031"/>
              <a:gd name="connsiteX10" fmla="*/ 23374 w 2564256"/>
              <a:gd name="connsiteY10" fmla="*/ 774657 h 798031"/>
              <a:gd name="connsiteX11" fmla="*/ 0 w 2564256"/>
              <a:gd name="connsiteY11" fmla="*/ 718228 h 798031"/>
              <a:gd name="connsiteX12" fmla="*/ 0 w 2564256"/>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4256" h="798031">
                <a:moveTo>
                  <a:pt x="0" y="79803"/>
                </a:moveTo>
                <a:cubicBezTo>
                  <a:pt x="0" y="58638"/>
                  <a:pt x="8408" y="38340"/>
                  <a:pt x="23374" y="23374"/>
                </a:cubicBezTo>
                <a:cubicBezTo>
                  <a:pt x="38340" y="8408"/>
                  <a:pt x="58638" y="0"/>
                  <a:pt x="79803" y="0"/>
                </a:cubicBezTo>
                <a:lnTo>
                  <a:pt x="2484453" y="0"/>
                </a:lnTo>
                <a:cubicBezTo>
                  <a:pt x="2505618" y="0"/>
                  <a:pt x="2525916" y="8408"/>
                  <a:pt x="2540882" y="23374"/>
                </a:cubicBezTo>
                <a:cubicBezTo>
                  <a:pt x="2555848" y="38340"/>
                  <a:pt x="2564256" y="58638"/>
                  <a:pt x="2564256" y="79803"/>
                </a:cubicBezTo>
                <a:lnTo>
                  <a:pt x="2564256" y="718228"/>
                </a:lnTo>
                <a:cubicBezTo>
                  <a:pt x="2564256" y="739393"/>
                  <a:pt x="2555848" y="759691"/>
                  <a:pt x="2540882" y="774657"/>
                </a:cubicBezTo>
                <a:cubicBezTo>
                  <a:pt x="2525916" y="789623"/>
                  <a:pt x="2505618" y="798031"/>
                  <a:pt x="2484453"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p:spPr>
        <p:style>
          <a:lnRef idx="2">
            <a:schemeClr val="dk1"/>
          </a:lnRef>
          <a:fillRef idx="1">
            <a:schemeClr val="lt1"/>
          </a:fillRef>
          <a:effectRef idx="0">
            <a:schemeClr val="dk1"/>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Commun/e, </a:t>
            </a:r>
            <a:r>
              <a:rPr lang="fr-FR" sz="1200" kern="1200" dirty="0" err="1" smtClean="0"/>
              <a:t>adj</a:t>
            </a:r>
            <a:r>
              <a:rPr lang="fr-FR" sz="1200" kern="1200" dirty="0" smtClean="0"/>
              <a:t>, 842,</a:t>
            </a:r>
          </a:p>
          <a:p>
            <a:pPr lvl="0" algn="ctr" defTabSz="711200">
              <a:lnSpc>
                <a:spcPct val="90000"/>
              </a:lnSpc>
              <a:spcBef>
                <a:spcPct val="0"/>
              </a:spcBef>
              <a:spcAft>
                <a:spcPct val="35000"/>
              </a:spcAft>
            </a:pPr>
            <a:r>
              <a:rPr lang="fr-FR" sz="1200" kern="1200" dirty="0" smtClean="0"/>
              <a:t>« relatif au plus grand nombre»; « partagé »;</a:t>
            </a:r>
            <a:r>
              <a:rPr lang="fr-FR" sz="1200" dirty="0" smtClean="0"/>
              <a:t> « ordinaire »</a:t>
            </a:r>
            <a:endParaRPr lang="fr-FR" sz="1200" kern="1200" dirty="0"/>
          </a:p>
        </p:txBody>
      </p:sp>
      <p:sp>
        <p:nvSpPr>
          <p:cNvPr id="19" name="Forme libre 18"/>
          <p:cNvSpPr/>
          <p:nvPr/>
        </p:nvSpPr>
        <p:spPr>
          <a:xfrm>
            <a:off x="5148064" y="2132856"/>
            <a:ext cx="2088232" cy="604380"/>
          </a:xfrm>
          <a:custGeom>
            <a:avLst/>
            <a:gdLst>
              <a:gd name="connsiteX0" fmla="*/ 0 w 1634656"/>
              <a:gd name="connsiteY0" fmla="*/ 60438 h 604380"/>
              <a:gd name="connsiteX1" fmla="*/ 17702 w 1634656"/>
              <a:gd name="connsiteY1" fmla="*/ 17702 h 604380"/>
              <a:gd name="connsiteX2" fmla="*/ 60438 w 1634656"/>
              <a:gd name="connsiteY2" fmla="*/ 0 h 604380"/>
              <a:gd name="connsiteX3" fmla="*/ 1574218 w 1634656"/>
              <a:gd name="connsiteY3" fmla="*/ 0 h 604380"/>
              <a:gd name="connsiteX4" fmla="*/ 1616954 w 1634656"/>
              <a:gd name="connsiteY4" fmla="*/ 17702 h 604380"/>
              <a:gd name="connsiteX5" fmla="*/ 1634656 w 1634656"/>
              <a:gd name="connsiteY5" fmla="*/ 60438 h 604380"/>
              <a:gd name="connsiteX6" fmla="*/ 1634656 w 1634656"/>
              <a:gd name="connsiteY6" fmla="*/ 543942 h 604380"/>
              <a:gd name="connsiteX7" fmla="*/ 1616954 w 1634656"/>
              <a:gd name="connsiteY7" fmla="*/ 586678 h 604380"/>
              <a:gd name="connsiteX8" fmla="*/ 1574218 w 1634656"/>
              <a:gd name="connsiteY8" fmla="*/ 604380 h 604380"/>
              <a:gd name="connsiteX9" fmla="*/ 60438 w 1634656"/>
              <a:gd name="connsiteY9" fmla="*/ 604380 h 604380"/>
              <a:gd name="connsiteX10" fmla="*/ 17702 w 1634656"/>
              <a:gd name="connsiteY10" fmla="*/ 586678 h 604380"/>
              <a:gd name="connsiteX11" fmla="*/ 0 w 1634656"/>
              <a:gd name="connsiteY11" fmla="*/ 543942 h 604380"/>
              <a:gd name="connsiteX12" fmla="*/ 0 w 1634656"/>
              <a:gd name="connsiteY12" fmla="*/ 60438 h 6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656" h="604380">
                <a:moveTo>
                  <a:pt x="0" y="60438"/>
                </a:moveTo>
                <a:cubicBezTo>
                  <a:pt x="0" y="44409"/>
                  <a:pt x="6368" y="29036"/>
                  <a:pt x="17702" y="17702"/>
                </a:cubicBezTo>
                <a:cubicBezTo>
                  <a:pt x="29036" y="6368"/>
                  <a:pt x="44409" y="0"/>
                  <a:pt x="60438" y="0"/>
                </a:cubicBezTo>
                <a:lnTo>
                  <a:pt x="1574218" y="0"/>
                </a:lnTo>
                <a:cubicBezTo>
                  <a:pt x="1590247" y="0"/>
                  <a:pt x="1605620" y="6368"/>
                  <a:pt x="1616954" y="17702"/>
                </a:cubicBezTo>
                <a:cubicBezTo>
                  <a:pt x="1628288" y="29036"/>
                  <a:pt x="1634656" y="44409"/>
                  <a:pt x="1634656" y="60438"/>
                </a:cubicBezTo>
                <a:lnTo>
                  <a:pt x="1634656" y="543942"/>
                </a:lnTo>
                <a:cubicBezTo>
                  <a:pt x="1634656" y="559971"/>
                  <a:pt x="1628288" y="575344"/>
                  <a:pt x="1616954" y="586678"/>
                </a:cubicBezTo>
                <a:cubicBezTo>
                  <a:pt x="1605620" y="598012"/>
                  <a:pt x="1590247" y="604380"/>
                  <a:pt x="1574218" y="604380"/>
                </a:cubicBezTo>
                <a:lnTo>
                  <a:pt x="60438" y="604380"/>
                </a:lnTo>
                <a:cubicBezTo>
                  <a:pt x="44409" y="604380"/>
                  <a:pt x="29036" y="598012"/>
                  <a:pt x="17702" y="586678"/>
                </a:cubicBezTo>
                <a:cubicBezTo>
                  <a:pt x="6368" y="575344"/>
                  <a:pt x="0" y="559971"/>
                  <a:pt x="0" y="543942"/>
                </a:cubicBezTo>
                <a:lnTo>
                  <a:pt x="0" y="60438"/>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63422" tIns="63422" rIns="63422" bIns="63422" numCol="1" spcCol="1270" anchor="ctr" anchorCtr="0">
            <a:noAutofit/>
          </a:bodyPr>
          <a:lstStyle/>
          <a:p>
            <a:pPr lvl="0" algn="ctr" defTabSz="533400">
              <a:lnSpc>
                <a:spcPct val="90000"/>
              </a:lnSpc>
              <a:spcBef>
                <a:spcPct val="0"/>
              </a:spcBef>
              <a:spcAft>
                <a:spcPct val="35000"/>
              </a:spcAft>
            </a:pPr>
            <a:r>
              <a:rPr lang="fr-FR" sz="1200" b="1" kern="1200" dirty="0" smtClean="0"/>
              <a:t>Communal/e/aux</a:t>
            </a:r>
            <a:r>
              <a:rPr lang="fr-FR" sz="1200" kern="1200" dirty="0" smtClean="0"/>
              <a:t>, </a:t>
            </a:r>
            <a:r>
              <a:rPr lang="fr-FR" sz="1200" kern="1200" dirty="0" err="1" smtClean="0"/>
              <a:t>adj</a:t>
            </a:r>
            <a:r>
              <a:rPr lang="fr-FR" sz="1200" kern="1200" dirty="0" smtClean="0"/>
              <a:t>, 1080 « général  »; 1160 « qui appartient à une commune »</a:t>
            </a:r>
            <a:endParaRPr lang="fr-FR" sz="1200" kern="1200" dirty="0"/>
          </a:p>
        </p:txBody>
      </p:sp>
      <p:sp>
        <p:nvSpPr>
          <p:cNvPr id="21" name="Forme libre 20"/>
          <p:cNvSpPr/>
          <p:nvPr/>
        </p:nvSpPr>
        <p:spPr>
          <a:xfrm>
            <a:off x="5868144" y="3501008"/>
            <a:ext cx="1728192" cy="798031"/>
          </a:xfrm>
          <a:custGeom>
            <a:avLst/>
            <a:gdLst>
              <a:gd name="connsiteX0" fmla="*/ 0 w 919570"/>
              <a:gd name="connsiteY0" fmla="*/ 79803 h 798031"/>
              <a:gd name="connsiteX1" fmla="*/ 23374 w 919570"/>
              <a:gd name="connsiteY1" fmla="*/ 23374 h 798031"/>
              <a:gd name="connsiteX2" fmla="*/ 79803 w 919570"/>
              <a:gd name="connsiteY2" fmla="*/ 0 h 798031"/>
              <a:gd name="connsiteX3" fmla="*/ 839767 w 919570"/>
              <a:gd name="connsiteY3" fmla="*/ 0 h 798031"/>
              <a:gd name="connsiteX4" fmla="*/ 896196 w 919570"/>
              <a:gd name="connsiteY4" fmla="*/ 23374 h 798031"/>
              <a:gd name="connsiteX5" fmla="*/ 919570 w 919570"/>
              <a:gd name="connsiteY5" fmla="*/ 79803 h 798031"/>
              <a:gd name="connsiteX6" fmla="*/ 919570 w 919570"/>
              <a:gd name="connsiteY6" fmla="*/ 718228 h 798031"/>
              <a:gd name="connsiteX7" fmla="*/ 896196 w 919570"/>
              <a:gd name="connsiteY7" fmla="*/ 774657 h 798031"/>
              <a:gd name="connsiteX8" fmla="*/ 839767 w 919570"/>
              <a:gd name="connsiteY8" fmla="*/ 798031 h 798031"/>
              <a:gd name="connsiteX9" fmla="*/ 79803 w 919570"/>
              <a:gd name="connsiteY9" fmla="*/ 798031 h 798031"/>
              <a:gd name="connsiteX10" fmla="*/ 23374 w 919570"/>
              <a:gd name="connsiteY10" fmla="*/ 774657 h 798031"/>
              <a:gd name="connsiteX11" fmla="*/ 0 w 919570"/>
              <a:gd name="connsiteY11" fmla="*/ 718228 h 798031"/>
              <a:gd name="connsiteX12" fmla="*/ 0 w 919570"/>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570" h="798031">
                <a:moveTo>
                  <a:pt x="0" y="79803"/>
                </a:moveTo>
                <a:cubicBezTo>
                  <a:pt x="0" y="58638"/>
                  <a:pt x="8408" y="38340"/>
                  <a:pt x="23374" y="23374"/>
                </a:cubicBezTo>
                <a:cubicBezTo>
                  <a:pt x="38340" y="8408"/>
                  <a:pt x="58638" y="0"/>
                  <a:pt x="79803" y="0"/>
                </a:cubicBezTo>
                <a:lnTo>
                  <a:pt x="839767" y="0"/>
                </a:lnTo>
                <a:cubicBezTo>
                  <a:pt x="860932" y="0"/>
                  <a:pt x="881230" y="8408"/>
                  <a:pt x="896196" y="23374"/>
                </a:cubicBezTo>
                <a:cubicBezTo>
                  <a:pt x="911162" y="38340"/>
                  <a:pt x="919570" y="58638"/>
                  <a:pt x="919570" y="79803"/>
                </a:cubicBezTo>
                <a:lnTo>
                  <a:pt x="919570" y="718228"/>
                </a:lnTo>
                <a:cubicBezTo>
                  <a:pt x="919570" y="739393"/>
                  <a:pt x="911162" y="759691"/>
                  <a:pt x="896196" y="774657"/>
                </a:cubicBezTo>
                <a:cubicBezTo>
                  <a:pt x="881230" y="789623"/>
                  <a:pt x="860932" y="798031"/>
                  <a:pt x="839767"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Communauté,</a:t>
            </a:r>
            <a:r>
              <a:rPr lang="fr-FR" sz="1200" kern="1200" dirty="0" smtClean="0"/>
              <a:t>1283, </a:t>
            </a:r>
            <a:r>
              <a:rPr lang="fr-FR" sz="1200" b="1" i="1" kern="1200" dirty="0" smtClean="0"/>
              <a:t>Communautaire, </a:t>
            </a:r>
            <a:r>
              <a:rPr lang="fr-FR" sz="1200" kern="1200" dirty="0" smtClean="0"/>
              <a:t>1842</a:t>
            </a:r>
            <a:r>
              <a:rPr lang="fr-FR" sz="1200" b="1" i="1" kern="1200" dirty="0" smtClean="0"/>
              <a:t> Communautarisme,</a:t>
            </a:r>
            <a:r>
              <a:rPr lang="fr-FR" sz="1200" kern="1200" dirty="0" smtClean="0"/>
              <a:t> 20</a:t>
            </a:r>
            <a:r>
              <a:rPr lang="fr-FR" sz="1200" kern="1200" baseline="30000" dirty="0" smtClean="0"/>
              <a:t>ème</a:t>
            </a:r>
            <a:r>
              <a:rPr lang="fr-FR" sz="1200" kern="1200" dirty="0" smtClean="0"/>
              <a:t> </a:t>
            </a:r>
            <a:endParaRPr lang="fr-FR" sz="1200" b="1" i="1" kern="1200" dirty="0"/>
          </a:p>
        </p:txBody>
      </p:sp>
      <p:sp>
        <p:nvSpPr>
          <p:cNvPr id="23" name="Forme libre 22"/>
          <p:cNvSpPr/>
          <p:nvPr/>
        </p:nvSpPr>
        <p:spPr>
          <a:xfrm>
            <a:off x="5868144" y="2780928"/>
            <a:ext cx="1512168" cy="648072"/>
          </a:xfrm>
          <a:custGeom>
            <a:avLst/>
            <a:gdLst>
              <a:gd name="connsiteX0" fmla="*/ 0 w 836437"/>
              <a:gd name="connsiteY0" fmla="*/ 79803 h 798031"/>
              <a:gd name="connsiteX1" fmla="*/ 23374 w 836437"/>
              <a:gd name="connsiteY1" fmla="*/ 23374 h 798031"/>
              <a:gd name="connsiteX2" fmla="*/ 79803 w 836437"/>
              <a:gd name="connsiteY2" fmla="*/ 0 h 798031"/>
              <a:gd name="connsiteX3" fmla="*/ 756634 w 836437"/>
              <a:gd name="connsiteY3" fmla="*/ 0 h 798031"/>
              <a:gd name="connsiteX4" fmla="*/ 813063 w 836437"/>
              <a:gd name="connsiteY4" fmla="*/ 23374 h 798031"/>
              <a:gd name="connsiteX5" fmla="*/ 836437 w 836437"/>
              <a:gd name="connsiteY5" fmla="*/ 79803 h 798031"/>
              <a:gd name="connsiteX6" fmla="*/ 836437 w 836437"/>
              <a:gd name="connsiteY6" fmla="*/ 718228 h 798031"/>
              <a:gd name="connsiteX7" fmla="*/ 813063 w 836437"/>
              <a:gd name="connsiteY7" fmla="*/ 774657 h 798031"/>
              <a:gd name="connsiteX8" fmla="*/ 756634 w 836437"/>
              <a:gd name="connsiteY8" fmla="*/ 798031 h 798031"/>
              <a:gd name="connsiteX9" fmla="*/ 79803 w 836437"/>
              <a:gd name="connsiteY9" fmla="*/ 798031 h 798031"/>
              <a:gd name="connsiteX10" fmla="*/ 23374 w 836437"/>
              <a:gd name="connsiteY10" fmla="*/ 774657 h 798031"/>
              <a:gd name="connsiteX11" fmla="*/ 0 w 836437"/>
              <a:gd name="connsiteY11" fmla="*/ 718228 h 798031"/>
              <a:gd name="connsiteX12" fmla="*/ 0 w 836437"/>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6437" h="798031">
                <a:moveTo>
                  <a:pt x="0" y="79803"/>
                </a:moveTo>
                <a:cubicBezTo>
                  <a:pt x="0" y="58638"/>
                  <a:pt x="8408" y="38340"/>
                  <a:pt x="23374" y="23374"/>
                </a:cubicBezTo>
                <a:cubicBezTo>
                  <a:pt x="38340" y="8408"/>
                  <a:pt x="58638" y="0"/>
                  <a:pt x="79803" y="0"/>
                </a:cubicBezTo>
                <a:lnTo>
                  <a:pt x="756634" y="0"/>
                </a:lnTo>
                <a:cubicBezTo>
                  <a:pt x="777799" y="0"/>
                  <a:pt x="798097" y="8408"/>
                  <a:pt x="813063" y="23374"/>
                </a:cubicBezTo>
                <a:cubicBezTo>
                  <a:pt x="828029" y="38340"/>
                  <a:pt x="836437" y="58638"/>
                  <a:pt x="836437" y="79803"/>
                </a:cubicBezTo>
                <a:lnTo>
                  <a:pt x="836437" y="718228"/>
                </a:lnTo>
                <a:cubicBezTo>
                  <a:pt x="836437" y="739393"/>
                  <a:pt x="828029" y="759691"/>
                  <a:pt x="813063" y="774657"/>
                </a:cubicBezTo>
                <a:cubicBezTo>
                  <a:pt x="798097" y="789623"/>
                  <a:pt x="777799" y="798031"/>
                  <a:pt x="756634"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Communalement, Communément, </a:t>
            </a:r>
            <a:r>
              <a:rPr lang="fr-FR" sz="1200" dirty="0" smtClean="0"/>
              <a:t>11</a:t>
            </a:r>
            <a:r>
              <a:rPr lang="fr-FR" sz="1200" baseline="30000" dirty="0" smtClean="0"/>
              <a:t>ème</a:t>
            </a:r>
            <a:r>
              <a:rPr lang="fr-FR" sz="1200" kern="1200" dirty="0" smtClean="0"/>
              <a:t>,  « d’ordinaire »</a:t>
            </a:r>
            <a:endParaRPr lang="fr-FR" sz="1200" kern="1200" dirty="0"/>
          </a:p>
        </p:txBody>
      </p:sp>
      <p:sp>
        <p:nvSpPr>
          <p:cNvPr id="25" name="Forme libre 24"/>
          <p:cNvSpPr/>
          <p:nvPr/>
        </p:nvSpPr>
        <p:spPr>
          <a:xfrm>
            <a:off x="3203848" y="2132856"/>
            <a:ext cx="1512168" cy="720080"/>
          </a:xfrm>
          <a:custGeom>
            <a:avLst/>
            <a:gdLst>
              <a:gd name="connsiteX0" fmla="*/ 0 w 855916"/>
              <a:gd name="connsiteY0" fmla="*/ 79803 h 798031"/>
              <a:gd name="connsiteX1" fmla="*/ 23374 w 855916"/>
              <a:gd name="connsiteY1" fmla="*/ 23374 h 798031"/>
              <a:gd name="connsiteX2" fmla="*/ 79803 w 855916"/>
              <a:gd name="connsiteY2" fmla="*/ 0 h 798031"/>
              <a:gd name="connsiteX3" fmla="*/ 776113 w 855916"/>
              <a:gd name="connsiteY3" fmla="*/ 0 h 798031"/>
              <a:gd name="connsiteX4" fmla="*/ 832542 w 855916"/>
              <a:gd name="connsiteY4" fmla="*/ 23374 h 798031"/>
              <a:gd name="connsiteX5" fmla="*/ 855916 w 855916"/>
              <a:gd name="connsiteY5" fmla="*/ 79803 h 798031"/>
              <a:gd name="connsiteX6" fmla="*/ 855916 w 855916"/>
              <a:gd name="connsiteY6" fmla="*/ 718228 h 798031"/>
              <a:gd name="connsiteX7" fmla="*/ 832542 w 855916"/>
              <a:gd name="connsiteY7" fmla="*/ 774657 h 798031"/>
              <a:gd name="connsiteX8" fmla="*/ 776113 w 855916"/>
              <a:gd name="connsiteY8" fmla="*/ 798031 h 798031"/>
              <a:gd name="connsiteX9" fmla="*/ 79803 w 855916"/>
              <a:gd name="connsiteY9" fmla="*/ 798031 h 798031"/>
              <a:gd name="connsiteX10" fmla="*/ 23374 w 855916"/>
              <a:gd name="connsiteY10" fmla="*/ 774657 h 798031"/>
              <a:gd name="connsiteX11" fmla="*/ 0 w 855916"/>
              <a:gd name="connsiteY11" fmla="*/ 718228 h 798031"/>
              <a:gd name="connsiteX12" fmla="*/ 0 w 855916"/>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16" h="798031">
                <a:moveTo>
                  <a:pt x="0" y="79803"/>
                </a:moveTo>
                <a:cubicBezTo>
                  <a:pt x="0" y="58638"/>
                  <a:pt x="8408" y="38340"/>
                  <a:pt x="23374" y="23374"/>
                </a:cubicBezTo>
                <a:cubicBezTo>
                  <a:pt x="38340" y="8408"/>
                  <a:pt x="58638" y="0"/>
                  <a:pt x="79803" y="0"/>
                </a:cubicBezTo>
                <a:lnTo>
                  <a:pt x="776113" y="0"/>
                </a:lnTo>
                <a:cubicBezTo>
                  <a:pt x="797278" y="0"/>
                  <a:pt x="817576" y="8408"/>
                  <a:pt x="832542" y="23374"/>
                </a:cubicBezTo>
                <a:cubicBezTo>
                  <a:pt x="847508" y="38340"/>
                  <a:pt x="855916" y="58638"/>
                  <a:pt x="855916" y="79803"/>
                </a:cubicBezTo>
                <a:lnTo>
                  <a:pt x="855916" y="718228"/>
                </a:lnTo>
                <a:cubicBezTo>
                  <a:pt x="855916" y="739393"/>
                  <a:pt x="847508" y="759691"/>
                  <a:pt x="832542" y="774657"/>
                </a:cubicBezTo>
                <a:cubicBezTo>
                  <a:pt x="817576" y="789623"/>
                  <a:pt x="797278" y="798031"/>
                  <a:pt x="776113"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Le commun, </a:t>
            </a:r>
            <a:r>
              <a:rPr lang="fr-FR" sz="1200" kern="1200" dirty="0" smtClean="0"/>
              <a:t>1210,</a:t>
            </a:r>
            <a:r>
              <a:rPr lang="fr-FR" sz="1200" dirty="0" smtClean="0"/>
              <a:t>« Le peuple»;« l’ordinaire de la messe »</a:t>
            </a:r>
          </a:p>
        </p:txBody>
      </p:sp>
      <p:sp>
        <p:nvSpPr>
          <p:cNvPr id="27" name="Forme libre 26"/>
          <p:cNvSpPr/>
          <p:nvPr/>
        </p:nvSpPr>
        <p:spPr>
          <a:xfrm>
            <a:off x="4427984" y="2924944"/>
            <a:ext cx="1080119" cy="1512168"/>
          </a:xfrm>
          <a:custGeom>
            <a:avLst/>
            <a:gdLst>
              <a:gd name="connsiteX0" fmla="*/ 0 w 769553"/>
              <a:gd name="connsiteY0" fmla="*/ 76955 h 798031"/>
              <a:gd name="connsiteX1" fmla="*/ 22540 w 769553"/>
              <a:gd name="connsiteY1" fmla="*/ 22540 h 798031"/>
              <a:gd name="connsiteX2" fmla="*/ 76955 w 769553"/>
              <a:gd name="connsiteY2" fmla="*/ 0 h 798031"/>
              <a:gd name="connsiteX3" fmla="*/ 692598 w 769553"/>
              <a:gd name="connsiteY3" fmla="*/ 0 h 798031"/>
              <a:gd name="connsiteX4" fmla="*/ 747013 w 769553"/>
              <a:gd name="connsiteY4" fmla="*/ 22540 h 798031"/>
              <a:gd name="connsiteX5" fmla="*/ 769553 w 769553"/>
              <a:gd name="connsiteY5" fmla="*/ 76955 h 798031"/>
              <a:gd name="connsiteX6" fmla="*/ 769553 w 769553"/>
              <a:gd name="connsiteY6" fmla="*/ 721076 h 798031"/>
              <a:gd name="connsiteX7" fmla="*/ 747013 w 769553"/>
              <a:gd name="connsiteY7" fmla="*/ 775491 h 798031"/>
              <a:gd name="connsiteX8" fmla="*/ 692598 w 769553"/>
              <a:gd name="connsiteY8" fmla="*/ 798031 h 798031"/>
              <a:gd name="connsiteX9" fmla="*/ 76955 w 769553"/>
              <a:gd name="connsiteY9" fmla="*/ 798031 h 798031"/>
              <a:gd name="connsiteX10" fmla="*/ 22540 w 769553"/>
              <a:gd name="connsiteY10" fmla="*/ 775491 h 798031"/>
              <a:gd name="connsiteX11" fmla="*/ 0 w 769553"/>
              <a:gd name="connsiteY11" fmla="*/ 721076 h 798031"/>
              <a:gd name="connsiteX12" fmla="*/ 0 w 769553"/>
              <a:gd name="connsiteY12" fmla="*/ 76955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553" h="798031">
                <a:moveTo>
                  <a:pt x="0" y="76955"/>
                </a:moveTo>
                <a:cubicBezTo>
                  <a:pt x="0" y="56545"/>
                  <a:pt x="8108" y="36971"/>
                  <a:pt x="22540" y="22540"/>
                </a:cubicBezTo>
                <a:cubicBezTo>
                  <a:pt x="36972" y="8108"/>
                  <a:pt x="56546" y="0"/>
                  <a:pt x="76955" y="0"/>
                </a:cubicBezTo>
                <a:lnTo>
                  <a:pt x="692598" y="0"/>
                </a:lnTo>
                <a:cubicBezTo>
                  <a:pt x="713008" y="0"/>
                  <a:pt x="732582" y="8108"/>
                  <a:pt x="747013" y="22540"/>
                </a:cubicBezTo>
                <a:cubicBezTo>
                  <a:pt x="761445" y="36972"/>
                  <a:pt x="769553" y="56546"/>
                  <a:pt x="769553" y="76955"/>
                </a:cubicBezTo>
                <a:lnTo>
                  <a:pt x="769553" y="721076"/>
                </a:lnTo>
                <a:cubicBezTo>
                  <a:pt x="769553" y="741486"/>
                  <a:pt x="761445" y="761060"/>
                  <a:pt x="747013" y="775491"/>
                </a:cubicBezTo>
                <a:cubicBezTo>
                  <a:pt x="732581" y="789923"/>
                  <a:pt x="713007" y="798031"/>
                  <a:pt x="692598" y="798031"/>
                </a:cubicBezTo>
                <a:lnTo>
                  <a:pt x="76955" y="798031"/>
                </a:lnTo>
                <a:cubicBezTo>
                  <a:pt x="56545" y="798031"/>
                  <a:pt x="36971" y="789923"/>
                  <a:pt x="22540" y="775491"/>
                </a:cubicBezTo>
                <a:cubicBezTo>
                  <a:pt x="8108" y="761059"/>
                  <a:pt x="0" y="741485"/>
                  <a:pt x="0" y="721076"/>
                </a:cubicBezTo>
                <a:lnTo>
                  <a:pt x="0" y="76955"/>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019" tIns="53019" rIns="53019" bIns="53019" numCol="1" spcCol="1270" anchor="ctr" anchorCtr="0">
            <a:noAutofit/>
          </a:bodyPr>
          <a:lstStyle/>
          <a:p>
            <a:pPr lvl="0" algn="ctr" defTabSz="355600">
              <a:lnSpc>
                <a:spcPct val="90000"/>
              </a:lnSpc>
              <a:spcBef>
                <a:spcPct val="0"/>
              </a:spcBef>
              <a:spcAft>
                <a:spcPct val="35000"/>
              </a:spcAft>
            </a:pPr>
            <a:r>
              <a:rPr lang="fr-FR" sz="1200" b="1" i="1" kern="1200" dirty="0" smtClean="0"/>
              <a:t>Communiste, </a:t>
            </a:r>
            <a:r>
              <a:rPr lang="fr-FR" sz="1200" kern="1200" dirty="0" smtClean="0"/>
              <a:t>1706  « propriétaire en commun », 1841 </a:t>
            </a:r>
            <a:r>
              <a:rPr lang="fr-FR" sz="1200" b="1" i="1" kern="1200" dirty="0" smtClean="0"/>
              <a:t>Communisme, </a:t>
            </a:r>
            <a:r>
              <a:rPr lang="fr-FR" sz="1200" kern="1200" dirty="0" smtClean="0"/>
              <a:t>1840; </a:t>
            </a:r>
            <a:r>
              <a:rPr lang="fr-FR" sz="1200" b="1" i="1" dirty="0" err="1" smtClean="0"/>
              <a:t>communioniste</a:t>
            </a:r>
            <a:r>
              <a:rPr lang="fr-FR" sz="1200" b="1" i="1" dirty="0" smtClean="0"/>
              <a:t>/</a:t>
            </a:r>
            <a:r>
              <a:rPr lang="fr-FR" sz="1200" b="1" i="1" dirty="0" err="1" smtClean="0"/>
              <a:t>isme</a:t>
            </a:r>
            <a:r>
              <a:rPr lang="fr-FR" sz="1200" b="1" i="1" dirty="0" smtClean="0"/>
              <a:t>, 1871</a:t>
            </a:r>
            <a:endParaRPr lang="fr-FR" sz="1200" b="1" i="1" kern="1200" dirty="0"/>
          </a:p>
        </p:txBody>
      </p:sp>
      <p:sp>
        <p:nvSpPr>
          <p:cNvPr id="29" name="Forme libre 28"/>
          <p:cNvSpPr/>
          <p:nvPr/>
        </p:nvSpPr>
        <p:spPr>
          <a:xfrm>
            <a:off x="4139952" y="4581128"/>
            <a:ext cx="1656184" cy="1080120"/>
          </a:xfrm>
          <a:custGeom>
            <a:avLst/>
            <a:gdLst>
              <a:gd name="connsiteX0" fmla="*/ 0 w 1256741"/>
              <a:gd name="connsiteY0" fmla="*/ 79803 h 798031"/>
              <a:gd name="connsiteX1" fmla="*/ 23374 w 1256741"/>
              <a:gd name="connsiteY1" fmla="*/ 23374 h 798031"/>
              <a:gd name="connsiteX2" fmla="*/ 79803 w 1256741"/>
              <a:gd name="connsiteY2" fmla="*/ 0 h 798031"/>
              <a:gd name="connsiteX3" fmla="*/ 1176938 w 1256741"/>
              <a:gd name="connsiteY3" fmla="*/ 0 h 798031"/>
              <a:gd name="connsiteX4" fmla="*/ 1233367 w 1256741"/>
              <a:gd name="connsiteY4" fmla="*/ 23374 h 798031"/>
              <a:gd name="connsiteX5" fmla="*/ 1256741 w 1256741"/>
              <a:gd name="connsiteY5" fmla="*/ 79803 h 798031"/>
              <a:gd name="connsiteX6" fmla="*/ 1256741 w 1256741"/>
              <a:gd name="connsiteY6" fmla="*/ 718228 h 798031"/>
              <a:gd name="connsiteX7" fmla="*/ 1233367 w 1256741"/>
              <a:gd name="connsiteY7" fmla="*/ 774657 h 798031"/>
              <a:gd name="connsiteX8" fmla="*/ 1176938 w 1256741"/>
              <a:gd name="connsiteY8" fmla="*/ 798031 h 798031"/>
              <a:gd name="connsiteX9" fmla="*/ 79803 w 1256741"/>
              <a:gd name="connsiteY9" fmla="*/ 798031 h 798031"/>
              <a:gd name="connsiteX10" fmla="*/ 23374 w 1256741"/>
              <a:gd name="connsiteY10" fmla="*/ 774657 h 798031"/>
              <a:gd name="connsiteX11" fmla="*/ 0 w 1256741"/>
              <a:gd name="connsiteY11" fmla="*/ 718228 h 798031"/>
              <a:gd name="connsiteX12" fmla="*/ 0 w 1256741"/>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41" h="798031">
                <a:moveTo>
                  <a:pt x="0" y="79803"/>
                </a:moveTo>
                <a:cubicBezTo>
                  <a:pt x="0" y="58638"/>
                  <a:pt x="8408" y="38340"/>
                  <a:pt x="23374" y="23374"/>
                </a:cubicBezTo>
                <a:cubicBezTo>
                  <a:pt x="38340" y="8408"/>
                  <a:pt x="58638" y="0"/>
                  <a:pt x="79803" y="0"/>
                </a:cubicBezTo>
                <a:lnTo>
                  <a:pt x="1176938" y="0"/>
                </a:lnTo>
                <a:cubicBezTo>
                  <a:pt x="1198103" y="0"/>
                  <a:pt x="1218401" y="8408"/>
                  <a:pt x="1233367" y="23374"/>
                </a:cubicBezTo>
                <a:cubicBezTo>
                  <a:pt x="1248333" y="38340"/>
                  <a:pt x="1256741" y="58638"/>
                  <a:pt x="1256741" y="79803"/>
                </a:cubicBezTo>
                <a:lnTo>
                  <a:pt x="1256741" y="718228"/>
                </a:lnTo>
                <a:cubicBezTo>
                  <a:pt x="1256741" y="739393"/>
                  <a:pt x="1248333" y="759691"/>
                  <a:pt x="1233367" y="774657"/>
                </a:cubicBezTo>
                <a:cubicBezTo>
                  <a:pt x="1218401" y="789623"/>
                  <a:pt x="1198103" y="798031"/>
                  <a:pt x="1176938"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Anticommuniste/</a:t>
            </a:r>
            <a:r>
              <a:rPr lang="fr-FR" sz="1200" b="1" i="1" kern="1200" dirty="0" err="1" smtClean="0"/>
              <a:t>nisme</a:t>
            </a:r>
            <a:r>
              <a:rPr lang="fr-FR" sz="1200" kern="1200" dirty="0" smtClean="0"/>
              <a:t>, 1842</a:t>
            </a:r>
            <a:r>
              <a:rPr lang="fr-FR" sz="1200" dirty="0" smtClean="0"/>
              <a:t>;</a:t>
            </a:r>
            <a:r>
              <a:rPr lang="fr-FR" sz="1200" kern="1200" dirty="0" smtClean="0"/>
              <a:t> </a:t>
            </a:r>
            <a:r>
              <a:rPr lang="fr-FR" sz="1200" b="1" i="1" kern="1200" dirty="0" err="1" smtClean="0"/>
              <a:t>Crypto-communiste</a:t>
            </a:r>
            <a:r>
              <a:rPr lang="fr-FR" sz="1200" kern="1200" dirty="0" smtClean="0"/>
              <a:t>,1950</a:t>
            </a:r>
            <a:r>
              <a:rPr lang="fr-FR" sz="1200" dirty="0" smtClean="0"/>
              <a:t>;</a:t>
            </a:r>
            <a:r>
              <a:rPr lang="fr-FR" sz="1200" kern="1200" dirty="0" smtClean="0"/>
              <a:t> </a:t>
            </a:r>
            <a:r>
              <a:rPr lang="fr-FR" sz="1200" b="1" i="1" kern="1200" dirty="0" smtClean="0"/>
              <a:t>Eurocommuniste/</a:t>
            </a:r>
            <a:r>
              <a:rPr lang="fr-FR" sz="1200" b="1" i="1" kern="1200" dirty="0" err="1" smtClean="0"/>
              <a:t>isme</a:t>
            </a:r>
            <a:r>
              <a:rPr lang="fr-FR" sz="1200" i="1" kern="1200" dirty="0" smtClean="0"/>
              <a:t>, </a:t>
            </a:r>
            <a:r>
              <a:rPr lang="fr-FR" sz="1200" kern="1200" dirty="0" smtClean="0"/>
              <a:t>1975</a:t>
            </a:r>
            <a:endParaRPr lang="fr-FR" sz="1200" kern="1200" dirty="0"/>
          </a:p>
        </p:txBody>
      </p:sp>
      <p:sp>
        <p:nvSpPr>
          <p:cNvPr id="31" name="Forme libre 30"/>
          <p:cNvSpPr/>
          <p:nvPr/>
        </p:nvSpPr>
        <p:spPr>
          <a:xfrm>
            <a:off x="3995936" y="5733256"/>
            <a:ext cx="1976817" cy="576064"/>
          </a:xfrm>
          <a:custGeom>
            <a:avLst/>
            <a:gdLst>
              <a:gd name="connsiteX0" fmla="*/ 0 w 1256741"/>
              <a:gd name="connsiteY0" fmla="*/ 79803 h 798031"/>
              <a:gd name="connsiteX1" fmla="*/ 23374 w 1256741"/>
              <a:gd name="connsiteY1" fmla="*/ 23374 h 798031"/>
              <a:gd name="connsiteX2" fmla="*/ 79803 w 1256741"/>
              <a:gd name="connsiteY2" fmla="*/ 0 h 798031"/>
              <a:gd name="connsiteX3" fmla="*/ 1176938 w 1256741"/>
              <a:gd name="connsiteY3" fmla="*/ 0 h 798031"/>
              <a:gd name="connsiteX4" fmla="*/ 1233367 w 1256741"/>
              <a:gd name="connsiteY4" fmla="*/ 23374 h 798031"/>
              <a:gd name="connsiteX5" fmla="*/ 1256741 w 1256741"/>
              <a:gd name="connsiteY5" fmla="*/ 79803 h 798031"/>
              <a:gd name="connsiteX6" fmla="*/ 1256741 w 1256741"/>
              <a:gd name="connsiteY6" fmla="*/ 718228 h 798031"/>
              <a:gd name="connsiteX7" fmla="*/ 1233367 w 1256741"/>
              <a:gd name="connsiteY7" fmla="*/ 774657 h 798031"/>
              <a:gd name="connsiteX8" fmla="*/ 1176938 w 1256741"/>
              <a:gd name="connsiteY8" fmla="*/ 798031 h 798031"/>
              <a:gd name="connsiteX9" fmla="*/ 79803 w 1256741"/>
              <a:gd name="connsiteY9" fmla="*/ 798031 h 798031"/>
              <a:gd name="connsiteX10" fmla="*/ 23374 w 1256741"/>
              <a:gd name="connsiteY10" fmla="*/ 774657 h 798031"/>
              <a:gd name="connsiteX11" fmla="*/ 0 w 1256741"/>
              <a:gd name="connsiteY11" fmla="*/ 718228 h 798031"/>
              <a:gd name="connsiteX12" fmla="*/ 0 w 1256741"/>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41" h="798031">
                <a:moveTo>
                  <a:pt x="0" y="79803"/>
                </a:moveTo>
                <a:cubicBezTo>
                  <a:pt x="0" y="58638"/>
                  <a:pt x="8408" y="38340"/>
                  <a:pt x="23374" y="23374"/>
                </a:cubicBezTo>
                <a:cubicBezTo>
                  <a:pt x="38340" y="8408"/>
                  <a:pt x="58638" y="0"/>
                  <a:pt x="79803" y="0"/>
                </a:cubicBezTo>
                <a:lnTo>
                  <a:pt x="1176938" y="0"/>
                </a:lnTo>
                <a:cubicBezTo>
                  <a:pt x="1198103" y="0"/>
                  <a:pt x="1218401" y="8408"/>
                  <a:pt x="1233367" y="23374"/>
                </a:cubicBezTo>
                <a:cubicBezTo>
                  <a:pt x="1248333" y="38340"/>
                  <a:pt x="1256741" y="58638"/>
                  <a:pt x="1256741" y="79803"/>
                </a:cubicBezTo>
                <a:lnTo>
                  <a:pt x="1256741" y="718228"/>
                </a:lnTo>
                <a:cubicBezTo>
                  <a:pt x="1256741" y="739393"/>
                  <a:pt x="1248333" y="759691"/>
                  <a:pt x="1233367" y="774657"/>
                </a:cubicBezTo>
                <a:cubicBezTo>
                  <a:pt x="1218401" y="789623"/>
                  <a:pt x="1198103" y="798031"/>
                  <a:pt x="1176938"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kern="1200" dirty="0" smtClean="0"/>
              <a:t>Communiser/</a:t>
            </a:r>
            <a:r>
              <a:rPr lang="fr-FR" sz="1200" b="1" kern="1200" dirty="0" err="1" smtClean="0"/>
              <a:t>nisation</a:t>
            </a:r>
            <a:r>
              <a:rPr lang="fr-FR" sz="1200" kern="1200" dirty="0" smtClean="0"/>
              <a:t>, 1919-1922; </a:t>
            </a:r>
            <a:r>
              <a:rPr lang="fr-FR" sz="1200" b="1" i="1" dirty="0" smtClean="0"/>
              <a:t>Communisant, </a:t>
            </a:r>
            <a:r>
              <a:rPr lang="fr-FR" sz="1200" dirty="0" smtClean="0"/>
              <a:t>20</a:t>
            </a:r>
            <a:r>
              <a:rPr lang="fr-FR" sz="1200" baseline="30000" dirty="0" smtClean="0"/>
              <a:t>ème</a:t>
            </a:r>
            <a:endParaRPr lang="fr-FR" sz="1200" kern="1200" dirty="0"/>
          </a:p>
        </p:txBody>
      </p:sp>
      <p:sp>
        <p:nvSpPr>
          <p:cNvPr id="33" name="Forme libre 32"/>
          <p:cNvSpPr/>
          <p:nvPr/>
        </p:nvSpPr>
        <p:spPr>
          <a:xfrm>
            <a:off x="6516216" y="1268760"/>
            <a:ext cx="2376264" cy="720080"/>
          </a:xfrm>
          <a:custGeom>
            <a:avLst/>
            <a:gdLst>
              <a:gd name="connsiteX0" fmla="*/ 0 w 2103660"/>
              <a:gd name="connsiteY0" fmla="*/ 124012 h 1240116"/>
              <a:gd name="connsiteX1" fmla="*/ 36322 w 2103660"/>
              <a:gd name="connsiteY1" fmla="*/ 36322 h 1240116"/>
              <a:gd name="connsiteX2" fmla="*/ 124012 w 2103660"/>
              <a:gd name="connsiteY2" fmla="*/ 0 h 1240116"/>
              <a:gd name="connsiteX3" fmla="*/ 1979648 w 2103660"/>
              <a:gd name="connsiteY3" fmla="*/ 0 h 1240116"/>
              <a:gd name="connsiteX4" fmla="*/ 2067338 w 2103660"/>
              <a:gd name="connsiteY4" fmla="*/ 36322 h 1240116"/>
              <a:gd name="connsiteX5" fmla="*/ 2103660 w 2103660"/>
              <a:gd name="connsiteY5" fmla="*/ 124012 h 1240116"/>
              <a:gd name="connsiteX6" fmla="*/ 2103660 w 2103660"/>
              <a:gd name="connsiteY6" fmla="*/ 1116104 h 1240116"/>
              <a:gd name="connsiteX7" fmla="*/ 2067338 w 2103660"/>
              <a:gd name="connsiteY7" fmla="*/ 1203794 h 1240116"/>
              <a:gd name="connsiteX8" fmla="*/ 1979648 w 2103660"/>
              <a:gd name="connsiteY8" fmla="*/ 1240116 h 1240116"/>
              <a:gd name="connsiteX9" fmla="*/ 124012 w 2103660"/>
              <a:gd name="connsiteY9" fmla="*/ 1240116 h 1240116"/>
              <a:gd name="connsiteX10" fmla="*/ 36322 w 2103660"/>
              <a:gd name="connsiteY10" fmla="*/ 1203794 h 1240116"/>
              <a:gd name="connsiteX11" fmla="*/ 0 w 2103660"/>
              <a:gd name="connsiteY11" fmla="*/ 1116104 h 1240116"/>
              <a:gd name="connsiteX12" fmla="*/ 0 w 2103660"/>
              <a:gd name="connsiteY12" fmla="*/ 124012 h 12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660" h="1240116">
                <a:moveTo>
                  <a:pt x="0" y="124012"/>
                </a:moveTo>
                <a:cubicBezTo>
                  <a:pt x="0" y="91122"/>
                  <a:pt x="13066" y="59579"/>
                  <a:pt x="36322" y="36322"/>
                </a:cubicBezTo>
                <a:cubicBezTo>
                  <a:pt x="59579" y="13065"/>
                  <a:pt x="91122" y="0"/>
                  <a:pt x="124012" y="0"/>
                </a:cubicBezTo>
                <a:lnTo>
                  <a:pt x="1979648" y="0"/>
                </a:lnTo>
                <a:cubicBezTo>
                  <a:pt x="2012538" y="0"/>
                  <a:pt x="2044081" y="13066"/>
                  <a:pt x="2067338" y="36322"/>
                </a:cubicBezTo>
                <a:cubicBezTo>
                  <a:pt x="2090595" y="59579"/>
                  <a:pt x="2103660" y="91122"/>
                  <a:pt x="2103660" y="124012"/>
                </a:cubicBezTo>
                <a:lnTo>
                  <a:pt x="2103660" y="1116104"/>
                </a:lnTo>
                <a:cubicBezTo>
                  <a:pt x="2103660" y="1148994"/>
                  <a:pt x="2090594" y="1180537"/>
                  <a:pt x="2067338" y="1203794"/>
                </a:cubicBezTo>
                <a:cubicBezTo>
                  <a:pt x="2044081" y="1227051"/>
                  <a:pt x="2012538" y="1240116"/>
                  <a:pt x="1979648" y="1240116"/>
                </a:cubicBezTo>
                <a:lnTo>
                  <a:pt x="124012" y="1240116"/>
                </a:lnTo>
                <a:cubicBezTo>
                  <a:pt x="91122" y="1240116"/>
                  <a:pt x="59579" y="1227050"/>
                  <a:pt x="36322" y="1203794"/>
                </a:cubicBezTo>
                <a:cubicBezTo>
                  <a:pt x="13065" y="1180537"/>
                  <a:pt x="0" y="1148994"/>
                  <a:pt x="0" y="1116104"/>
                </a:cubicBezTo>
                <a:lnTo>
                  <a:pt x="0" y="124012"/>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82042" tIns="82042" rIns="82042" bIns="82042" numCol="1" spcCol="1270" anchor="ctr" anchorCtr="0">
            <a:noAutofit/>
          </a:bodyPr>
          <a:lstStyle/>
          <a:p>
            <a:pPr lvl="0" algn="ctr" defTabSz="533400">
              <a:lnSpc>
                <a:spcPct val="90000"/>
              </a:lnSpc>
              <a:spcBef>
                <a:spcPct val="0"/>
              </a:spcBef>
              <a:spcAft>
                <a:spcPct val="35000"/>
              </a:spcAft>
            </a:pPr>
            <a:r>
              <a:rPr lang="fr-FR" sz="1200" b="1" i="1" kern="1200" dirty="0" err="1" smtClean="0"/>
              <a:t>Commu</a:t>
            </a:r>
            <a:r>
              <a:rPr lang="fr-FR" sz="1200" b="1" i="1" kern="1200" dirty="0" smtClean="0"/>
              <a:t>(g)ne</a:t>
            </a:r>
            <a:r>
              <a:rPr lang="fr-FR" sz="1200" dirty="0" smtClean="0"/>
              <a:t>, </a:t>
            </a:r>
            <a:r>
              <a:rPr lang="fr-FR" sz="1200" kern="1200" dirty="0" smtClean="0"/>
              <a:t>1130, « communauté » -&gt; « ville affranchie »; « circonscription »;</a:t>
            </a:r>
          </a:p>
        </p:txBody>
      </p:sp>
      <p:sp>
        <p:nvSpPr>
          <p:cNvPr id="35" name="Forme libre 34"/>
          <p:cNvSpPr/>
          <p:nvPr/>
        </p:nvSpPr>
        <p:spPr>
          <a:xfrm>
            <a:off x="467544" y="1196752"/>
            <a:ext cx="1538289" cy="870039"/>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Communier,</a:t>
            </a:r>
            <a:r>
              <a:rPr lang="fr-FR" sz="1200" kern="1200" dirty="0" smtClean="0"/>
              <a:t> 980, « participer »; </a:t>
            </a:r>
            <a:r>
              <a:rPr lang="fr-FR" sz="1200" b="1" i="1" kern="1200" dirty="0" smtClean="0"/>
              <a:t>Communique</a:t>
            </a:r>
            <a:r>
              <a:rPr lang="fr-FR" sz="1200" b="1" kern="1200" dirty="0" smtClean="0"/>
              <a:t>r</a:t>
            </a:r>
            <a:r>
              <a:rPr lang="fr-FR" sz="1200" kern="1200" dirty="0" smtClean="0"/>
              <a:t>, 1370, </a:t>
            </a:r>
            <a:r>
              <a:rPr lang="fr-FR" sz="1200" dirty="0" smtClean="0"/>
              <a:t>« rendre commun, transmettre »</a:t>
            </a:r>
            <a:endParaRPr lang="fr-FR" sz="1200" kern="1200" dirty="0"/>
          </a:p>
        </p:txBody>
      </p:sp>
      <p:sp>
        <p:nvSpPr>
          <p:cNvPr id="2" name="Titre 1"/>
          <p:cNvSpPr>
            <a:spLocks noGrp="1"/>
          </p:cNvSpPr>
          <p:nvPr>
            <p:ph type="title"/>
          </p:nvPr>
        </p:nvSpPr>
        <p:spPr>
          <a:xfrm>
            <a:off x="467544" y="0"/>
            <a:ext cx="8229600" cy="1124744"/>
          </a:xfrm>
        </p:spPr>
        <p:txBody>
          <a:bodyPr>
            <a:normAutofit/>
          </a:bodyPr>
          <a:lstStyle/>
          <a:p>
            <a:r>
              <a:rPr lang="fr-FR" sz="3200" dirty="0" smtClean="0">
                <a:solidFill>
                  <a:srgbClr val="C00000"/>
                </a:solidFill>
              </a:rPr>
              <a:t>Trois branches de la famille morphosémantique</a:t>
            </a:r>
            <a:endParaRPr lang="fr-FR" sz="3200" dirty="0">
              <a:solidFill>
                <a:srgbClr val="C00000"/>
              </a:solidFill>
            </a:endParaRPr>
          </a:p>
        </p:txBody>
      </p:sp>
      <p:sp>
        <p:nvSpPr>
          <p:cNvPr id="40" name="Forme libre 39"/>
          <p:cNvSpPr/>
          <p:nvPr/>
        </p:nvSpPr>
        <p:spPr>
          <a:xfrm>
            <a:off x="7524328" y="2132856"/>
            <a:ext cx="1440160" cy="576064"/>
          </a:xfrm>
          <a:custGeom>
            <a:avLst/>
            <a:gdLst>
              <a:gd name="connsiteX0" fmla="*/ 0 w 2103660"/>
              <a:gd name="connsiteY0" fmla="*/ 124012 h 1240116"/>
              <a:gd name="connsiteX1" fmla="*/ 36322 w 2103660"/>
              <a:gd name="connsiteY1" fmla="*/ 36322 h 1240116"/>
              <a:gd name="connsiteX2" fmla="*/ 124012 w 2103660"/>
              <a:gd name="connsiteY2" fmla="*/ 0 h 1240116"/>
              <a:gd name="connsiteX3" fmla="*/ 1979648 w 2103660"/>
              <a:gd name="connsiteY3" fmla="*/ 0 h 1240116"/>
              <a:gd name="connsiteX4" fmla="*/ 2067338 w 2103660"/>
              <a:gd name="connsiteY4" fmla="*/ 36322 h 1240116"/>
              <a:gd name="connsiteX5" fmla="*/ 2103660 w 2103660"/>
              <a:gd name="connsiteY5" fmla="*/ 124012 h 1240116"/>
              <a:gd name="connsiteX6" fmla="*/ 2103660 w 2103660"/>
              <a:gd name="connsiteY6" fmla="*/ 1116104 h 1240116"/>
              <a:gd name="connsiteX7" fmla="*/ 2067338 w 2103660"/>
              <a:gd name="connsiteY7" fmla="*/ 1203794 h 1240116"/>
              <a:gd name="connsiteX8" fmla="*/ 1979648 w 2103660"/>
              <a:gd name="connsiteY8" fmla="*/ 1240116 h 1240116"/>
              <a:gd name="connsiteX9" fmla="*/ 124012 w 2103660"/>
              <a:gd name="connsiteY9" fmla="*/ 1240116 h 1240116"/>
              <a:gd name="connsiteX10" fmla="*/ 36322 w 2103660"/>
              <a:gd name="connsiteY10" fmla="*/ 1203794 h 1240116"/>
              <a:gd name="connsiteX11" fmla="*/ 0 w 2103660"/>
              <a:gd name="connsiteY11" fmla="*/ 1116104 h 1240116"/>
              <a:gd name="connsiteX12" fmla="*/ 0 w 2103660"/>
              <a:gd name="connsiteY12" fmla="*/ 124012 h 12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660" h="1240116">
                <a:moveTo>
                  <a:pt x="0" y="124012"/>
                </a:moveTo>
                <a:cubicBezTo>
                  <a:pt x="0" y="91122"/>
                  <a:pt x="13066" y="59579"/>
                  <a:pt x="36322" y="36322"/>
                </a:cubicBezTo>
                <a:cubicBezTo>
                  <a:pt x="59579" y="13065"/>
                  <a:pt x="91122" y="0"/>
                  <a:pt x="124012" y="0"/>
                </a:cubicBezTo>
                <a:lnTo>
                  <a:pt x="1979648" y="0"/>
                </a:lnTo>
                <a:cubicBezTo>
                  <a:pt x="2012538" y="0"/>
                  <a:pt x="2044081" y="13066"/>
                  <a:pt x="2067338" y="36322"/>
                </a:cubicBezTo>
                <a:cubicBezTo>
                  <a:pt x="2090595" y="59579"/>
                  <a:pt x="2103660" y="91122"/>
                  <a:pt x="2103660" y="124012"/>
                </a:cubicBezTo>
                <a:lnTo>
                  <a:pt x="2103660" y="1116104"/>
                </a:lnTo>
                <a:cubicBezTo>
                  <a:pt x="2103660" y="1148994"/>
                  <a:pt x="2090594" y="1180537"/>
                  <a:pt x="2067338" y="1203794"/>
                </a:cubicBezTo>
                <a:cubicBezTo>
                  <a:pt x="2044081" y="1227051"/>
                  <a:pt x="2012538" y="1240116"/>
                  <a:pt x="1979648" y="1240116"/>
                </a:cubicBezTo>
                <a:lnTo>
                  <a:pt x="124012" y="1240116"/>
                </a:lnTo>
                <a:cubicBezTo>
                  <a:pt x="91122" y="1240116"/>
                  <a:pt x="59579" y="1227050"/>
                  <a:pt x="36322" y="1203794"/>
                </a:cubicBezTo>
                <a:cubicBezTo>
                  <a:pt x="13065" y="1180537"/>
                  <a:pt x="0" y="1148994"/>
                  <a:pt x="0" y="1116104"/>
                </a:cubicBezTo>
                <a:lnTo>
                  <a:pt x="0" y="124012"/>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82042" tIns="82042" rIns="82042" bIns="82042" numCol="1" spcCol="1270" anchor="ctr" anchorCtr="0">
            <a:noAutofit/>
          </a:bodyPr>
          <a:lstStyle/>
          <a:p>
            <a:pPr lvl="0" algn="ctr" defTabSz="533400">
              <a:lnSpc>
                <a:spcPct val="90000"/>
              </a:lnSpc>
              <a:spcBef>
                <a:spcPct val="0"/>
              </a:spcBef>
              <a:spcAft>
                <a:spcPct val="35000"/>
              </a:spcAft>
            </a:pPr>
            <a:r>
              <a:rPr lang="fr-FR" sz="1200" b="1" i="1" kern="1200" dirty="0" smtClean="0"/>
              <a:t>Communalisme,  </a:t>
            </a:r>
            <a:r>
              <a:rPr lang="fr-FR" sz="1200" b="1" i="1" dirty="0" smtClean="0"/>
              <a:t>Communaliser,</a:t>
            </a:r>
            <a:r>
              <a:rPr lang="fr-FR" sz="1200" dirty="0" smtClean="0"/>
              <a:t> 1842</a:t>
            </a:r>
            <a:endParaRPr lang="fr-FR" sz="1200" b="1" kern="1200" dirty="0"/>
          </a:p>
        </p:txBody>
      </p:sp>
      <p:sp>
        <p:nvSpPr>
          <p:cNvPr id="42" name="Forme libre 41"/>
          <p:cNvSpPr/>
          <p:nvPr/>
        </p:nvSpPr>
        <p:spPr>
          <a:xfrm>
            <a:off x="3203848" y="2996952"/>
            <a:ext cx="1152128" cy="864096"/>
          </a:xfrm>
          <a:custGeom>
            <a:avLst/>
            <a:gdLst>
              <a:gd name="connsiteX0" fmla="*/ 0 w 855916"/>
              <a:gd name="connsiteY0" fmla="*/ 79803 h 798031"/>
              <a:gd name="connsiteX1" fmla="*/ 23374 w 855916"/>
              <a:gd name="connsiteY1" fmla="*/ 23374 h 798031"/>
              <a:gd name="connsiteX2" fmla="*/ 79803 w 855916"/>
              <a:gd name="connsiteY2" fmla="*/ 0 h 798031"/>
              <a:gd name="connsiteX3" fmla="*/ 776113 w 855916"/>
              <a:gd name="connsiteY3" fmla="*/ 0 h 798031"/>
              <a:gd name="connsiteX4" fmla="*/ 832542 w 855916"/>
              <a:gd name="connsiteY4" fmla="*/ 23374 h 798031"/>
              <a:gd name="connsiteX5" fmla="*/ 855916 w 855916"/>
              <a:gd name="connsiteY5" fmla="*/ 79803 h 798031"/>
              <a:gd name="connsiteX6" fmla="*/ 855916 w 855916"/>
              <a:gd name="connsiteY6" fmla="*/ 718228 h 798031"/>
              <a:gd name="connsiteX7" fmla="*/ 832542 w 855916"/>
              <a:gd name="connsiteY7" fmla="*/ 774657 h 798031"/>
              <a:gd name="connsiteX8" fmla="*/ 776113 w 855916"/>
              <a:gd name="connsiteY8" fmla="*/ 798031 h 798031"/>
              <a:gd name="connsiteX9" fmla="*/ 79803 w 855916"/>
              <a:gd name="connsiteY9" fmla="*/ 798031 h 798031"/>
              <a:gd name="connsiteX10" fmla="*/ 23374 w 855916"/>
              <a:gd name="connsiteY10" fmla="*/ 774657 h 798031"/>
              <a:gd name="connsiteX11" fmla="*/ 0 w 855916"/>
              <a:gd name="connsiteY11" fmla="*/ 718228 h 798031"/>
              <a:gd name="connsiteX12" fmla="*/ 0 w 855916"/>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16" h="798031">
                <a:moveTo>
                  <a:pt x="0" y="79803"/>
                </a:moveTo>
                <a:cubicBezTo>
                  <a:pt x="0" y="58638"/>
                  <a:pt x="8408" y="38340"/>
                  <a:pt x="23374" y="23374"/>
                </a:cubicBezTo>
                <a:cubicBezTo>
                  <a:pt x="38340" y="8408"/>
                  <a:pt x="58638" y="0"/>
                  <a:pt x="79803" y="0"/>
                </a:cubicBezTo>
                <a:lnTo>
                  <a:pt x="776113" y="0"/>
                </a:lnTo>
                <a:cubicBezTo>
                  <a:pt x="797278" y="0"/>
                  <a:pt x="817576" y="8408"/>
                  <a:pt x="832542" y="23374"/>
                </a:cubicBezTo>
                <a:cubicBezTo>
                  <a:pt x="847508" y="38340"/>
                  <a:pt x="855916" y="58638"/>
                  <a:pt x="855916" y="79803"/>
                </a:cubicBezTo>
                <a:lnTo>
                  <a:pt x="855916" y="718228"/>
                </a:lnTo>
                <a:cubicBezTo>
                  <a:pt x="855916" y="739393"/>
                  <a:pt x="847508" y="759691"/>
                  <a:pt x="832542" y="774657"/>
                </a:cubicBezTo>
                <a:cubicBezTo>
                  <a:pt x="817576" y="789623"/>
                  <a:pt x="797278" y="798031"/>
                  <a:pt x="776113"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Les communs, </a:t>
            </a:r>
            <a:r>
              <a:rPr lang="fr-FR" sz="1200" kern="1200" dirty="0" smtClean="0"/>
              <a:t>1704,</a:t>
            </a:r>
            <a:r>
              <a:rPr lang="fr-FR" sz="1200" b="1" i="1" dirty="0" smtClean="0"/>
              <a:t> </a:t>
            </a:r>
            <a:r>
              <a:rPr lang="fr-FR" sz="1200" dirty="0" smtClean="0"/>
              <a:t>« Les  bâtiments de service »  </a:t>
            </a:r>
            <a:endParaRPr lang="fr-FR" sz="1200" kern="1200" dirty="0"/>
          </a:p>
        </p:txBody>
      </p:sp>
      <p:sp>
        <p:nvSpPr>
          <p:cNvPr id="51" name="Forme libre 50"/>
          <p:cNvSpPr/>
          <p:nvPr/>
        </p:nvSpPr>
        <p:spPr>
          <a:xfrm>
            <a:off x="1475656" y="2204865"/>
            <a:ext cx="1440160" cy="648072"/>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Communication, </a:t>
            </a:r>
            <a:r>
              <a:rPr lang="fr-FR" sz="1200" kern="1200" dirty="0" smtClean="0"/>
              <a:t>1365, « commerce, relation »</a:t>
            </a:r>
            <a:endParaRPr lang="fr-FR" sz="1200" b="1" i="1" kern="1200" dirty="0" smtClean="0"/>
          </a:p>
        </p:txBody>
      </p:sp>
      <p:sp>
        <p:nvSpPr>
          <p:cNvPr id="52" name="Forme libre 51"/>
          <p:cNvSpPr/>
          <p:nvPr/>
        </p:nvSpPr>
        <p:spPr>
          <a:xfrm>
            <a:off x="0" y="2204865"/>
            <a:ext cx="1368152" cy="504055"/>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Communion</a:t>
            </a:r>
            <a:r>
              <a:rPr lang="fr-FR" sz="1200" b="1" kern="1200" dirty="0" smtClean="0"/>
              <a:t>, </a:t>
            </a:r>
            <a:r>
              <a:rPr lang="fr-FR" sz="1200" i="1" kern="1200" dirty="0" smtClean="0"/>
              <a:t>1120;</a:t>
            </a:r>
            <a:r>
              <a:rPr lang="fr-FR" sz="1200" b="1" kern="1200" dirty="0" smtClean="0"/>
              <a:t> </a:t>
            </a:r>
            <a:r>
              <a:rPr lang="fr-FR" sz="1200" b="1" i="1" kern="1200" dirty="0" smtClean="0"/>
              <a:t>Communiant,</a:t>
            </a:r>
            <a:r>
              <a:rPr lang="fr-FR" sz="1200" kern="1200" dirty="0" smtClean="0"/>
              <a:t>1531</a:t>
            </a:r>
            <a:endParaRPr lang="fr-FR" sz="1200" b="1" kern="1200" dirty="0"/>
          </a:p>
        </p:txBody>
      </p:sp>
      <p:sp>
        <p:nvSpPr>
          <p:cNvPr id="18" name="Forme libre 17"/>
          <p:cNvSpPr/>
          <p:nvPr/>
        </p:nvSpPr>
        <p:spPr>
          <a:xfrm>
            <a:off x="7668344" y="3717032"/>
            <a:ext cx="1475656" cy="792088"/>
          </a:xfrm>
          <a:custGeom>
            <a:avLst/>
            <a:gdLst>
              <a:gd name="connsiteX0" fmla="*/ 0 w 769553"/>
              <a:gd name="connsiteY0" fmla="*/ 76955 h 798031"/>
              <a:gd name="connsiteX1" fmla="*/ 22540 w 769553"/>
              <a:gd name="connsiteY1" fmla="*/ 22540 h 798031"/>
              <a:gd name="connsiteX2" fmla="*/ 76955 w 769553"/>
              <a:gd name="connsiteY2" fmla="*/ 0 h 798031"/>
              <a:gd name="connsiteX3" fmla="*/ 692598 w 769553"/>
              <a:gd name="connsiteY3" fmla="*/ 0 h 798031"/>
              <a:gd name="connsiteX4" fmla="*/ 747013 w 769553"/>
              <a:gd name="connsiteY4" fmla="*/ 22540 h 798031"/>
              <a:gd name="connsiteX5" fmla="*/ 769553 w 769553"/>
              <a:gd name="connsiteY5" fmla="*/ 76955 h 798031"/>
              <a:gd name="connsiteX6" fmla="*/ 769553 w 769553"/>
              <a:gd name="connsiteY6" fmla="*/ 721076 h 798031"/>
              <a:gd name="connsiteX7" fmla="*/ 747013 w 769553"/>
              <a:gd name="connsiteY7" fmla="*/ 775491 h 798031"/>
              <a:gd name="connsiteX8" fmla="*/ 692598 w 769553"/>
              <a:gd name="connsiteY8" fmla="*/ 798031 h 798031"/>
              <a:gd name="connsiteX9" fmla="*/ 76955 w 769553"/>
              <a:gd name="connsiteY9" fmla="*/ 798031 h 798031"/>
              <a:gd name="connsiteX10" fmla="*/ 22540 w 769553"/>
              <a:gd name="connsiteY10" fmla="*/ 775491 h 798031"/>
              <a:gd name="connsiteX11" fmla="*/ 0 w 769553"/>
              <a:gd name="connsiteY11" fmla="*/ 721076 h 798031"/>
              <a:gd name="connsiteX12" fmla="*/ 0 w 769553"/>
              <a:gd name="connsiteY12" fmla="*/ 76955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553" h="798031">
                <a:moveTo>
                  <a:pt x="0" y="76955"/>
                </a:moveTo>
                <a:cubicBezTo>
                  <a:pt x="0" y="56545"/>
                  <a:pt x="8108" y="36971"/>
                  <a:pt x="22540" y="22540"/>
                </a:cubicBezTo>
                <a:cubicBezTo>
                  <a:pt x="36972" y="8108"/>
                  <a:pt x="56546" y="0"/>
                  <a:pt x="76955" y="0"/>
                </a:cubicBezTo>
                <a:lnTo>
                  <a:pt x="692598" y="0"/>
                </a:lnTo>
                <a:cubicBezTo>
                  <a:pt x="713008" y="0"/>
                  <a:pt x="732582" y="8108"/>
                  <a:pt x="747013" y="22540"/>
                </a:cubicBezTo>
                <a:cubicBezTo>
                  <a:pt x="761445" y="36972"/>
                  <a:pt x="769553" y="56546"/>
                  <a:pt x="769553" y="76955"/>
                </a:cubicBezTo>
                <a:lnTo>
                  <a:pt x="769553" y="721076"/>
                </a:lnTo>
                <a:cubicBezTo>
                  <a:pt x="769553" y="741486"/>
                  <a:pt x="761445" y="761060"/>
                  <a:pt x="747013" y="775491"/>
                </a:cubicBezTo>
                <a:cubicBezTo>
                  <a:pt x="732581" y="789923"/>
                  <a:pt x="713007" y="798031"/>
                  <a:pt x="692598" y="798031"/>
                </a:cubicBezTo>
                <a:lnTo>
                  <a:pt x="76955" y="798031"/>
                </a:lnTo>
                <a:cubicBezTo>
                  <a:pt x="56545" y="798031"/>
                  <a:pt x="36971" y="789923"/>
                  <a:pt x="22540" y="775491"/>
                </a:cubicBezTo>
                <a:cubicBezTo>
                  <a:pt x="8108" y="761059"/>
                  <a:pt x="0" y="741485"/>
                  <a:pt x="0" y="721076"/>
                </a:cubicBezTo>
                <a:lnTo>
                  <a:pt x="0" y="76955"/>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019" tIns="53019" rIns="53019" bIns="53019" numCol="1" spcCol="1270" anchor="ctr" anchorCtr="0">
            <a:noAutofit/>
          </a:bodyPr>
          <a:lstStyle/>
          <a:p>
            <a:pPr lvl="0" algn="ctr" defTabSz="355600">
              <a:lnSpc>
                <a:spcPct val="90000"/>
              </a:lnSpc>
              <a:spcBef>
                <a:spcPct val="0"/>
              </a:spcBef>
              <a:spcAft>
                <a:spcPct val="35000"/>
              </a:spcAft>
            </a:pPr>
            <a:r>
              <a:rPr lang="fr-FR" sz="1200" b="1" i="1" kern="1200" dirty="0" smtClean="0"/>
              <a:t>Communard/arde</a:t>
            </a:r>
            <a:r>
              <a:rPr lang="fr-FR" sz="1200" kern="1200" dirty="0" smtClean="0"/>
              <a:t> 1871;  </a:t>
            </a:r>
            <a:r>
              <a:rPr lang="fr-FR" sz="1200" b="1" i="1" kern="1200" dirty="0" err="1" smtClean="0"/>
              <a:t>communeux;communier</a:t>
            </a:r>
            <a:r>
              <a:rPr lang="fr-FR" sz="1200" b="1" i="1" kern="1200" dirty="0" smtClean="0"/>
              <a:t>; </a:t>
            </a:r>
            <a:r>
              <a:rPr lang="fr-FR" sz="1200" b="1" i="1" kern="1200" dirty="0" err="1" smtClean="0"/>
              <a:t>communitaire</a:t>
            </a:r>
            <a:r>
              <a:rPr lang="fr-FR" sz="1200" b="1" i="1" dirty="0" smtClean="0"/>
              <a:t>.</a:t>
            </a:r>
          </a:p>
          <a:p>
            <a:pPr lvl="0" algn="ctr" defTabSz="355600">
              <a:lnSpc>
                <a:spcPct val="90000"/>
              </a:lnSpc>
              <a:spcBef>
                <a:spcPct val="0"/>
              </a:spcBef>
              <a:spcAft>
                <a:spcPct val="35000"/>
              </a:spcAft>
            </a:pPr>
            <a:endParaRPr lang="fr-FR" sz="1200" b="1" i="1" kern="1200" dirty="0" smtClean="0"/>
          </a:p>
        </p:txBody>
      </p:sp>
      <p:sp>
        <p:nvSpPr>
          <p:cNvPr id="20" name="Forme libre 19"/>
          <p:cNvSpPr/>
          <p:nvPr/>
        </p:nvSpPr>
        <p:spPr>
          <a:xfrm>
            <a:off x="7740352" y="2996952"/>
            <a:ext cx="1296144" cy="648072"/>
          </a:xfrm>
          <a:custGeom>
            <a:avLst/>
            <a:gdLst>
              <a:gd name="connsiteX0" fmla="*/ 0 w 2103660"/>
              <a:gd name="connsiteY0" fmla="*/ 124012 h 1240116"/>
              <a:gd name="connsiteX1" fmla="*/ 36322 w 2103660"/>
              <a:gd name="connsiteY1" fmla="*/ 36322 h 1240116"/>
              <a:gd name="connsiteX2" fmla="*/ 124012 w 2103660"/>
              <a:gd name="connsiteY2" fmla="*/ 0 h 1240116"/>
              <a:gd name="connsiteX3" fmla="*/ 1979648 w 2103660"/>
              <a:gd name="connsiteY3" fmla="*/ 0 h 1240116"/>
              <a:gd name="connsiteX4" fmla="*/ 2067338 w 2103660"/>
              <a:gd name="connsiteY4" fmla="*/ 36322 h 1240116"/>
              <a:gd name="connsiteX5" fmla="*/ 2103660 w 2103660"/>
              <a:gd name="connsiteY5" fmla="*/ 124012 h 1240116"/>
              <a:gd name="connsiteX6" fmla="*/ 2103660 w 2103660"/>
              <a:gd name="connsiteY6" fmla="*/ 1116104 h 1240116"/>
              <a:gd name="connsiteX7" fmla="*/ 2067338 w 2103660"/>
              <a:gd name="connsiteY7" fmla="*/ 1203794 h 1240116"/>
              <a:gd name="connsiteX8" fmla="*/ 1979648 w 2103660"/>
              <a:gd name="connsiteY8" fmla="*/ 1240116 h 1240116"/>
              <a:gd name="connsiteX9" fmla="*/ 124012 w 2103660"/>
              <a:gd name="connsiteY9" fmla="*/ 1240116 h 1240116"/>
              <a:gd name="connsiteX10" fmla="*/ 36322 w 2103660"/>
              <a:gd name="connsiteY10" fmla="*/ 1203794 h 1240116"/>
              <a:gd name="connsiteX11" fmla="*/ 0 w 2103660"/>
              <a:gd name="connsiteY11" fmla="*/ 1116104 h 1240116"/>
              <a:gd name="connsiteX12" fmla="*/ 0 w 2103660"/>
              <a:gd name="connsiteY12" fmla="*/ 124012 h 12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660" h="1240116">
                <a:moveTo>
                  <a:pt x="0" y="124012"/>
                </a:moveTo>
                <a:cubicBezTo>
                  <a:pt x="0" y="91122"/>
                  <a:pt x="13066" y="59579"/>
                  <a:pt x="36322" y="36322"/>
                </a:cubicBezTo>
                <a:cubicBezTo>
                  <a:pt x="59579" y="13065"/>
                  <a:pt x="91122" y="0"/>
                  <a:pt x="124012" y="0"/>
                </a:cubicBezTo>
                <a:lnTo>
                  <a:pt x="1979648" y="0"/>
                </a:lnTo>
                <a:cubicBezTo>
                  <a:pt x="2012538" y="0"/>
                  <a:pt x="2044081" y="13066"/>
                  <a:pt x="2067338" y="36322"/>
                </a:cubicBezTo>
                <a:cubicBezTo>
                  <a:pt x="2090595" y="59579"/>
                  <a:pt x="2103660" y="91122"/>
                  <a:pt x="2103660" y="124012"/>
                </a:cubicBezTo>
                <a:lnTo>
                  <a:pt x="2103660" y="1116104"/>
                </a:lnTo>
                <a:cubicBezTo>
                  <a:pt x="2103660" y="1148994"/>
                  <a:pt x="2090594" y="1180537"/>
                  <a:pt x="2067338" y="1203794"/>
                </a:cubicBezTo>
                <a:cubicBezTo>
                  <a:pt x="2044081" y="1227051"/>
                  <a:pt x="2012538" y="1240116"/>
                  <a:pt x="1979648" y="1240116"/>
                </a:cubicBezTo>
                <a:lnTo>
                  <a:pt x="124012" y="1240116"/>
                </a:lnTo>
                <a:cubicBezTo>
                  <a:pt x="91122" y="1240116"/>
                  <a:pt x="59579" y="1227050"/>
                  <a:pt x="36322" y="1203794"/>
                </a:cubicBezTo>
                <a:cubicBezTo>
                  <a:pt x="13065" y="1180537"/>
                  <a:pt x="0" y="1148994"/>
                  <a:pt x="0" y="1116104"/>
                </a:cubicBezTo>
                <a:lnTo>
                  <a:pt x="0" y="124012"/>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82042" tIns="82042" rIns="82042" bIns="82042" numCol="1" spcCol="1270" anchor="ctr" anchorCtr="0">
            <a:noAutofit/>
          </a:bodyPr>
          <a:lstStyle/>
          <a:p>
            <a:pPr lvl="0" algn="ctr" defTabSz="533400">
              <a:lnSpc>
                <a:spcPct val="90000"/>
              </a:lnSpc>
              <a:spcBef>
                <a:spcPct val="0"/>
              </a:spcBef>
              <a:spcAft>
                <a:spcPct val="35000"/>
              </a:spcAft>
            </a:pPr>
            <a:r>
              <a:rPr lang="fr-FR" sz="1200" b="1" i="1" dirty="0" smtClean="0"/>
              <a:t>La Commune, </a:t>
            </a:r>
            <a:r>
              <a:rPr lang="fr-FR" sz="1200" dirty="0" smtClean="0"/>
              <a:t>1789, 1871; </a:t>
            </a:r>
            <a:r>
              <a:rPr lang="fr-FR" sz="1200" dirty="0" err="1" smtClean="0"/>
              <a:t>18</a:t>
            </a:r>
            <a:r>
              <a:rPr lang="fr-FR" sz="1200" baseline="30000" dirty="0" err="1" smtClean="0"/>
              <a:t>ème,</a:t>
            </a:r>
            <a:r>
              <a:rPr lang="fr-FR" sz="1200" dirty="0" err="1" smtClean="0"/>
              <a:t>angl</a:t>
            </a:r>
            <a:r>
              <a:rPr lang="fr-FR" sz="1200" b="1" i="1" dirty="0" err="1" smtClean="0"/>
              <a:t>.</a:t>
            </a:r>
            <a:r>
              <a:rPr lang="fr-FR" sz="1200" b="1" i="1" dirty="0" smtClean="0"/>
              <a:t> Les Communes</a:t>
            </a:r>
            <a:endParaRPr lang="fr-FR" sz="1200" b="1" i="1" kern="1200" dirty="0"/>
          </a:p>
        </p:txBody>
      </p:sp>
      <p:sp>
        <p:nvSpPr>
          <p:cNvPr id="22" name="Forme libre 21"/>
          <p:cNvSpPr/>
          <p:nvPr/>
        </p:nvSpPr>
        <p:spPr>
          <a:xfrm>
            <a:off x="323528" y="4005064"/>
            <a:ext cx="2448272" cy="1656184"/>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Communicatif/</a:t>
            </a:r>
            <a:r>
              <a:rPr lang="fr-FR" sz="1200" b="1" i="1" kern="1200" dirty="0" err="1" smtClean="0"/>
              <a:t>ve</a:t>
            </a:r>
            <a:r>
              <a:rPr lang="fr-FR" sz="1200" b="1" i="1" kern="1200" dirty="0" smtClean="0"/>
              <a:t>, </a:t>
            </a:r>
            <a:r>
              <a:rPr lang="fr-FR" sz="1200" kern="1200" dirty="0" smtClean="0"/>
              <a:t>1361,« libéral »; 1564; </a:t>
            </a:r>
            <a:r>
              <a:rPr lang="fr-FR" sz="1200" b="1" i="1" dirty="0" smtClean="0"/>
              <a:t>Communicable, </a:t>
            </a:r>
            <a:r>
              <a:rPr lang="fr-FR" sz="1200" dirty="0" smtClean="0"/>
              <a:t>1380, «affable» ; 16</a:t>
            </a:r>
            <a:r>
              <a:rPr lang="fr-FR" sz="1200" baseline="30000" dirty="0" smtClean="0"/>
              <a:t>ème</a:t>
            </a:r>
            <a:r>
              <a:rPr lang="fr-FR" sz="1200" dirty="0" smtClean="0"/>
              <a:t> </a:t>
            </a:r>
            <a:r>
              <a:rPr lang="fr-FR" sz="1200" b="1" i="1" dirty="0" smtClean="0"/>
              <a:t>Incommunicable; communicant/e</a:t>
            </a:r>
            <a:r>
              <a:rPr lang="fr-FR" sz="1200" dirty="0" smtClean="0"/>
              <a:t> ,1690 « membre d’une secte »; 1761</a:t>
            </a:r>
          </a:p>
          <a:p>
            <a:pPr lvl="0" algn="ctr" defTabSz="711200">
              <a:lnSpc>
                <a:spcPct val="90000"/>
              </a:lnSpc>
              <a:spcBef>
                <a:spcPct val="0"/>
              </a:spcBef>
              <a:spcAft>
                <a:spcPct val="35000"/>
              </a:spcAft>
            </a:pPr>
            <a:r>
              <a:rPr lang="fr-FR" sz="1200" b="1" i="1" dirty="0" smtClean="0"/>
              <a:t>Communicateur/</a:t>
            </a:r>
            <a:r>
              <a:rPr lang="fr-FR" sz="1200" b="1" i="1" dirty="0" err="1" smtClean="0"/>
              <a:t>trice</a:t>
            </a:r>
            <a:r>
              <a:rPr lang="fr-FR" sz="1200" dirty="0" smtClean="0"/>
              <a:t>, 14</a:t>
            </a:r>
            <a:r>
              <a:rPr lang="fr-FR" sz="1200" baseline="30000" dirty="0" smtClean="0"/>
              <a:t>ème</a:t>
            </a:r>
            <a:r>
              <a:rPr lang="fr-FR" sz="1200" dirty="0" smtClean="0"/>
              <a:t>  « qui a en commun »; 1869 « membre d’une secte »; 1761</a:t>
            </a:r>
            <a:endParaRPr lang="fr-FR" sz="1200" b="1" dirty="0" smtClean="0"/>
          </a:p>
        </p:txBody>
      </p:sp>
      <p:sp>
        <p:nvSpPr>
          <p:cNvPr id="26" name="Forme libre 25"/>
          <p:cNvSpPr/>
          <p:nvPr/>
        </p:nvSpPr>
        <p:spPr>
          <a:xfrm>
            <a:off x="1331640" y="5733256"/>
            <a:ext cx="1512168" cy="360040"/>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Communiqué, </a:t>
            </a:r>
            <a:r>
              <a:rPr lang="fr-FR" sz="1200" kern="1200" dirty="0" smtClean="0"/>
              <a:t>1853</a:t>
            </a:r>
            <a:endParaRPr lang="fr-FR" sz="1200" kern="1200" dirty="0"/>
          </a:p>
        </p:txBody>
      </p:sp>
      <p:sp>
        <p:nvSpPr>
          <p:cNvPr id="24" name="Forme libre 23"/>
          <p:cNvSpPr/>
          <p:nvPr/>
        </p:nvSpPr>
        <p:spPr>
          <a:xfrm>
            <a:off x="5940152" y="4437112"/>
            <a:ext cx="1728192" cy="798031"/>
          </a:xfrm>
          <a:custGeom>
            <a:avLst/>
            <a:gdLst>
              <a:gd name="connsiteX0" fmla="*/ 0 w 919570"/>
              <a:gd name="connsiteY0" fmla="*/ 79803 h 798031"/>
              <a:gd name="connsiteX1" fmla="*/ 23374 w 919570"/>
              <a:gd name="connsiteY1" fmla="*/ 23374 h 798031"/>
              <a:gd name="connsiteX2" fmla="*/ 79803 w 919570"/>
              <a:gd name="connsiteY2" fmla="*/ 0 h 798031"/>
              <a:gd name="connsiteX3" fmla="*/ 839767 w 919570"/>
              <a:gd name="connsiteY3" fmla="*/ 0 h 798031"/>
              <a:gd name="connsiteX4" fmla="*/ 896196 w 919570"/>
              <a:gd name="connsiteY4" fmla="*/ 23374 h 798031"/>
              <a:gd name="connsiteX5" fmla="*/ 919570 w 919570"/>
              <a:gd name="connsiteY5" fmla="*/ 79803 h 798031"/>
              <a:gd name="connsiteX6" fmla="*/ 919570 w 919570"/>
              <a:gd name="connsiteY6" fmla="*/ 718228 h 798031"/>
              <a:gd name="connsiteX7" fmla="*/ 896196 w 919570"/>
              <a:gd name="connsiteY7" fmla="*/ 774657 h 798031"/>
              <a:gd name="connsiteX8" fmla="*/ 839767 w 919570"/>
              <a:gd name="connsiteY8" fmla="*/ 798031 h 798031"/>
              <a:gd name="connsiteX9" fmla="*/ 79803 w 919570"/>
              <a:gd name="connsiteY9" fmla="*/ 798031 h 798031"/>
              <a:gd name="connsiteX10" fmla="*/ 23374 w 919570"/>
              <a:gd name="connsiteY10" fmla="*/ 774657 h 798031"/>
              <a:gd name="connsiteX11" fmla="*/ 0 w 919570"/>
              <a:gd name="connsiteY11" fmla="*/ 718228 h 798031"/>
              <a:gd name="connsiteX12" fmla="*/ 0 w 919570"/>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570" h="798031">
                <a:moveTo>
                  <a:pt x="0" y="79803"/>
                </a:moveTo>
                <a:cubicBezTo>
                  <a:pt x="0" y="58638"/>
                  <a:pt x="8408" y="38340"/>
                  <a:pt x="23374" y="23374"/>
                </a:cubicBezTo>
                <a:cubicBezTo>
                  <a:pt x="38340" y="8408"/>
                  <a:pt x="58638" y="0"/>
                  <a:pt x="79803" y="0"/>
                </a:cubicBezTo>
                <a:lnTo>
                  <a:pt x="839767" y="0"/>
                </a:lnTo>
                <a:cubicBezTo>
                  <a:pt x="860932" y="0"/>
                  <a:pt x="881230" y="8408"/>
                  <a:pt x="896196" y="23374"/>
                </a:cubicBezTo>
                <a:cubicBezTo>
                  <a:pt x="911162" y="38340"/>
                  <a:pt x="919570" y="58638"/>
                  <a:pt x="919570" y="79803"/>
                </a:cubicBezTo>
                <a:lnTo>
                  <a:pt x="919570" y="718228"/>
                </a:lnTo>
                <a:cubicBezTo>
                  <a:pt x="919570" y="739393"/>
                  <a:pt x="911162" y="759691"/>
                  <a:pt x="896196" y="774657"/>
                </a:cubicBezTo>
                <a:cubicBezTo>
                  <a:pt x="881230" y="789623"/>
                  <a:pt x="860932" y="798031"/>
                  <a:pt x="839767"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kern="1200" dirty="0" smtClean="0"/>
              <a:t>Communauté </a:t>
            </a:r>
            <a:r>
              <a:rPr lang="fr-FR" sz="1200" b="1" i="1" dirty="0" smtClean="0"/>
              <a:t>E</a:t>
            </a:r>
            <a:r>
              <a:rPr lang="fr-FR" sz="1200" b="1" i="1" kern="1200" dirty="0" smtClean="0"/>
              <a:t>conomique Européenne</a:t>
            </a:r>
            <a:r>
              <a:rPr lang="fr-FR" sz="1200" b="1" i="1" dirty="0" smtClean="0"/>
              <a:t>, CEE, </a:t>
            </a:r>
            <a:r>
              <a:rPr lang="fr-FR" sz="1200" dirty="0" smtClean="0"/>
              <a:t>1957</a:t>
            </a:r>
            <a:r>
              <a:rPr lang="fr-FR" sz="1200" b="1" i="1" dirty="0" smtClean="0"/>
              <a:t>; CECA</a:t>
            </a:r>
            <a:r>
              <a:rPr lang="fr-FR" sz="1200" b="1" i="1" kern="1200" dirty="0" smtClean="0"/>
              <a:t>, </a:t>
            </a:r>
            <a:r>
              <a:rPr lang="fr-FR" sz="1200" kern="1200" dirty="0" smtClean="0"/>
              <a:t>1951</a:t>
            </a:r>
            <a:r>
              <a:rPr lang="fr-FR" sz="1200" b="1" i="1" dirty="0" smtClean="0"/>
              <a:t>;</a:t>
            </a:r>
            <a:r>
              <a:rPr lang="fr-FR" sz="1200" b="1" i="1" kern="1200" dirty="0" smtClean="0"/>
              <a:t> CF, </a:t>
            </a:r>
            <a:r>
              <a:rPr lang="fr-FR" sz="1200" kern="1200" dirty="0" smtClean="0"/>
              <a:t>1958</a:t>
            </a:r>
            <a:r>
              <a:rPr lang="fr-FR" sz="1200" b="1" i="1" dirty="0" smtClean="0"/>
              <a:t>;</a:t>
            </a:r>
            <a:r>
              <a:rPr lang="fr-FR" sz="1200" b="1" i="1" kern="1200" dirty="0" smtClean="0"/>
              <a:t> CE,</a:t>
            </a:r>
            <a:r>
              <a:rPr lang="fr-FR" sz="1200" kern="1200" dirty="0" smtClean="0"/>
              <a:t>1985</a:t>
            </a:r>
            <a:r>
              <a:rPr lang="fr-FR" sz="1200" b="1" i="1" dirty="0" smtClean="0"/>
              <a:t>, CEI, </a:t>
            </a:r>
            <a:r>
              <a:rPr lang="fr-FR" sz="1200" dirty="0" smtClean="0"/>
              <a:t>1991</a:t>
            </a:r>
            <a:r>
              <a:rPr lang="fr-FR" sz="1200" b="1" i="1" dirty="0" smtClean="0"/>
              <a:t>;</a:t>
            </a:r>
            <a:r>
              <a:rPr lang="fr-FR" sz="1200" b="1" i="1" kern="1200" dirty="0" smtClean="0"/>
              <a:t> …</a:t>
            </a:r>
          </a:p>
        </p:txBody>
      </p:sp>
      <p:sp>
        <p:nvSpPr>
          <p:cNvPr id="28" name="Forme libre 27"/>
          <p:cNvSpPr/>
          <p:nvPr/>
        </p:nvSpPr>
        <p:spPr>
          <a:xfrm>
            <a:off x="323528" y="2924944"/>
            <a:ext cx="1800200" cy="1008112"/>
          </a:xfrm>
          <a:custGeom>
            <a:avLst/>
            <a:gdLst>
              <a:gd name="connsiteX0" fmla="*/ 0 w 1538289"/>
              <a:gd name="connsiteY0" fmla="*/ 79803 h 798031"/>
              <a:gd name="connsiteX1" fmla="*/ 23374 w 1538289"/>
              <a:gd name="connsiteY1" fmla="*/ 23374 h 798031"/>
              <a:gd name="connsiteX2" fmla="*/ 79803 w 1538289"/>
              <a:gd name="connsiteY2" fmla="*/ 0 h 798031"/>
              <a:gd name="connsiteX3" fmla="*/ 1458486 w 1538289"/>
              <a:gd name="connsiteY3" fmla="*/ 0 h 798031"/>
              <a:gd name="connsiteX4" fmla="*/ 1514915 w 1538289"/>
              <a:gd name="connsiteY4" fmla="*/ 23374 h 798031"/>
              <a:gd name="connsiteX5" fmla="*/ 1538289 w 1538289"/>
              <a:gd name="connsiteY5" fmla="*/ 79803 h 798031"/>
              <a:gd name="connsiteX6" fmla="*/ 1538289 w 1538289"/>
              <a:gd name="connsiteY6" fmla="*/ 718228 h 798031"/>
              <a:gd name="connsiteX7" fmla="*/ 1514915 w 1538289"/>
              <a:gd name="connsiteY7" fmla="*/ 774657 h 798031"/>
              <a:gd name="connsiteX8" fmla="*/ 1458486 w 1538289"/>
              <a:gd name="connsiteY8" fmla="*/ 798031 h 798031"/>
              <a:gd name="connsiteX9" fmla="*/ 79803 w 1538289"/>
              <a:gd name="connsiteY9" fmla="*/ 798031 h 798031"/>
              <a:gd name="connsiteX10" fmla="*/ 23374 w 1538289"/>
              <a:gd name="connsiteY10" fmla="*/ 774657 h 798031"/>
              <a:gd name="connsiteX11" fmla="*/ 0 w 1538289"/>
              <a:gd name="connsiteY11" fmla="*/ 718228 h 798031"/>
              <a:gd name="connsiteX12" fmla="*/ 0 w 1538289"/>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289" h="798031">
                <a:moveTo>
                  <a:pt x="0" y="79803"/>
                </a:moveTo>
                <a:cubicBezTo>
                  <a:pt x="0" y="58638"/>
                  <a:pt x="8408" y="38340"/>
                  <a:pt x="23374" y="23374"/>
                </a:cubicBezTo>
                <a:cubicBezTo>
                  <a:pt x="38340" y="8408"/>
                  <a:pt x="58638" y="0"/>
                  <a:pt x="79803" y="0"/>
                </a:cubicBezTo>
                <a:lnTo>
                  <a:pt x="1458486" y="0"/>
                </a:lnTo>
                <a:cubicBezTo>
                  <a:pt x="1479651" y="0"/>
                  <a:pt x="1499949" y="8408"/>
                  <a:pt x="1514915" y="23374"/>
                </a:cubicBezTo>
                <a:cubicBezTo>
                  <a:pt x="1529881" y="38340"/>
                  <a:pt x="1538289" y="58638"/>
                  <a:pt x="1538289" y="79803"/>
                </a:cubicBezTo>
                <a:lnTo>
                  <a:pt x="1538289" y="718228"/>
                </a:lnTo>
                <a:cubicBezTo>
                  <a:pt x="1538289" y="739393"/>
                  <a:pt x="1529881" y="759691"/>
                  <a:pt x="1514915" y="774657"/>
                </a:cubicBezTo>
                <a:cubicBezTo>
                  <a:pt x="1499949" y="789623"/>
                  <a:pt x="1479651" y="798031"/>
                  <a:pt x="1458486" y="798031"/>
                </a:cubicBezTo>
                <a:lnTo>
                  <a:pt x="79803" y="798031"/>
                </a:lnTo>
                <a:cubicBezTo>
                  <a:pt x="58638" y="798031"/>
                  <a:pt x="38340" y="789623"/>
                  <a:pt x="23374" y="774657"/>
                </a:cubicBezTo>
                <a:cubicBezTo>
                  <a:pt x="8408" y="759691"/>
                  <a:pt x="0" y="739393"/>
                  <a:pt x="0" y="718228"/>
                </a:cubicBezTo>
                <a:lnTo>
                  <a:pt x="0" y="79803"/>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84334" tIns="84334" rIns="84334" bIns="84334" numCol="1" spcCol="1270" anchor="ctr" anchorCtr="0">
            <a:noAutofit/>
          </a:bodyPr>
          <a:lstStyle/>
          <a:p>
            <a:pPr lvl="0" algn="ctr" defTabSz="711200">
              <a:lnSpc>
                <a:spcPct val="90000"/>
              </a:lnSpc>
              <a:spcBef>
                <a:spcPct val="0"/>
              </a:spcBef>
              <a:spcAft>
                <a:spcPct val="35000"/>
              </a:spcAft>
            </a:pPr>
            <a:r>
              <a:rPr lang="fr-FR" sz="1200" b="1" i="1" kern="1200" dirty="0" smtClean="0"/>
              <a:t>Excommunier,</a:t>
            </a:r>
            <a:r>
              <a:rPr lang="fr-FR" sz="1200" i="1" kern="1200" dirty="0" smtClean="0"/>
              <a:t> </a:t>
            </a:r>
            <a:r>
              <a:rPr lang="fr-FR" sz="1200" kern="1200" dirty="0" smtClean="0"/>
              <a:t>1120</a:t>
            </a:r>
            <a:r>
              <a:rPr lang="fr-FR" sz="1200" b="1" kern="1200" dirty="0" smtClean="0"/>
              <a:t>; </a:t>
            </a:r>
            <a:r>
              <a:rPr lang="fr-FR" sz="1200" b="1" i="1" kern="1200" dirty="0" err="1" smtClean="0"/>
              <a:t>Excomination</a:t>
            </a:r>
            <a:r>
              <a:rPr lang="fr-FR" sz="1200" b="1" kern="1200" dirty="0" smtClean="0"/>
              <a:t>, </a:t>
            </a:r>
            <a:r>
              <a:rPr lang="fr-FR" sz="1200" kern="1200" dirty="0" smtClean="0"/>
              <a:t>1160</a:t>
            </a:r>
            <a:r>
              <a:rPr lang="fr-FR" sz="1200" b="1" kern="1200" dirty="0" smtClean="0"/>
              <a:t>; </a:t>
            </a:r>
            <a:r>
              <a:rPr lang="fr-FR" sz="1200" b="1" i="1" kern="1200" dirty="0" smtClean="0"/>
              <a:t>Excommunication, </a:t>
            </a:r>
            <a:r>
              <a:rPr lang="fr-FR" sz="1200" kern="1200" dirty="0" smtClean="0"/>
              <a:t>1195; </a:t>
            </a:r>
            <a:r>
              <a:rPr lang="fr-FR" sz="1200" b="1" i="1" dirty="0" smtClean="0"/>
              <a:t>Excommunicatoire, </a:t>
            </a:r>
            <a:r>
              <a:rPr lang="fr-FR" sz="1200" dirty="0" smtClean="0"/>
              <a:t>1455; </a:t>
            </a:r>
            <a:r>
              <a:rPr lang="fr-FR" sz="1200" b="1" i="1" dirty="0" smtClean="0"/>
              <a:t>Excommunicateur, </a:t>
            </a:r>
            <a:r>
              <a:rPr lang="fr-FR" sz="1200" dirty="0" smtClean="0"/>
              <a:t>1925</a:t>
            </a:r>
            <a:endParaRPr lang="fr-FR" sz="1200" b="1" i="1" kern="1200" dirty="0" smtClean="0"/>
          </a:p>
        </p:txBody>
      </p:sp>
      <p:sp>
        <p:nvSpPr>
          <p:cNvPr id="30" name="Forme libre 29"/>
          <p:cNvSpPr/>
          <p:nvPr/>
        </p:nvSpPr>
        <p:spPr>
          <a:xfrm>
            <a:off x="3131840" y="4005064"/>
            <a:ext cx="1152128" cy="504056"/>
          </a:xfrm>
          <a:custGeom>
            <a:avLst/>
            <a:gdLst>
              <a:gd name="connsiteX0" fmla="*/ 0 w 855916"/>
              <a:gd name="connsiteY0" fmla="*/ 79803 h 798031"/>
              <a:gd name="connsiteX1" fmla="*/ 23374 w 855916"/>
              <a:gd name="connsiteY1" fmla="*/ 23374 h 798031"/>
              <a:gd name="connsiteX2" fmla="*/ 79803 w 855916"/>
              <a:gd name="connsiteY2" fmla="*/ 0 h 798031"/>
              <a:gd name="connsiteX3" fmla="*/ 776113 w 855916"/>
              <a:gd name="connsiteY3" fmla="*/ 0 h 798031"/>
              <a:gd name="connsiteX4" fmla="*/ 832542 w 855916"/>
              <a:gd name="connsiteY4" fmla="*/ 23374 h 798031"/>
              <a:gd name="connsiteX5" fmla="*/ 855916 w 855916"/>
              <a:gd name="connsiteY5" fmla="*/ 79803 h 798031"/>
              <a:gd name="connsiteX6" fmla="*/ 855916 w 855916"/>
              <a:gd name="connsiteY6" fmla="*/ 718228 h 798031"/>
              <a:gd name="connsiteX7" fmla="*/ 832542 w 855916"/>
              <a:gd name="connsiteY7" fmla="*/ 774657 h 798031"/>
              <a:gd name="connsiteX8" fmla="*/ 776113 w 855916"/>
              <a:gd name="connsiteY8" fmla="*/ 798031 h 798031"/>
              <a:gd name="connsiteX9" fmla="*/ 79803 w 855916"/>
              <a:gd name="connsiteY9" fmla="*/ 798031 h 798031"/>
              <a:gd name="connsiteX10" fmla="*/ 23374 w 855916"/>
              <a:gd name="connsiteY10" fmla="*/ 774657 h 798031"/>
              <a:gd name="connsiteX11" fmla="*/ 0 w 855916"/>
              <a:gd name="connsiteY11" fmla="*/ 718228 h 798031"/>
              <a:gd name="connsiteX12" fmla="*/ 0 w 855916"/>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16" h="798031">
                <a:moveTo>
                  <a:pt x="0" y="79803"/>
                </a:moveTo>
                <a:cubicBezTo>
                  <a:pt x="0" y="58638"/>
                  <a:pt x="8408" y="38340"/>
                  <a:pt x="23374" y="23374"/>
                </a:cubicBezTo>
                <a:cubicBezTo>
                  <a:pt x="38340" y="8408"/>
                  <a:pt x="58638" y="0"/>
                  <a:pt x="79803" y="0"/>
                </a:cubicBezTo>
                <a:lnTo>
                  <a:pt x="776113" y="0"/>
                </a:lnTo>
                <a:cubicBezTo>
                  <a:pt x="797278" y="0"/>
                  <a:pt x="817576" y="8408"/>
                  <a:pt x="832542" y="23374"/>
                </a:cubicBezTo>
                <a:cubicBezTo>
                  <a:pt x="847508" y="38340"/>
                  <a:pt x="855916" y="58638"/>
                  <a:pt x="855916" y="79803"/>
                </a:cubicBezTo>
                <a:lnTo>
                  <a:pt x="855916" y="718228"/>
                </a:lnTo>
                <a:cubicBezTo>
                  <a:pt x="855916" y="739393"/>
                  <a:pt x="847508" y="759691"/>
                  <a:pt x="832542" y="774657"/>
                </a:cubicBezTo>
                <a:cubicBezTo>
                  <a:pt x="817576" y="789623"/>
                  <a:pt x="797278" y="798031"/>
                  <a:pt x="776113"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dirty="0" smtClean="0"/>
              <a:t>Semi-</a:t>
            </a:r>
            <a:r>
              <a:rPr lang="fr-FR" sz="1200" b="1" i="1" kern="1200" dirty="0" smtClean="0"/>
              <a:t>commun </a:t>
            </a:r>
            <a:endParaRPr lang="fr-FR" sz="1200" dirty="0" smtClean="0"/>
          </a:p>
          <a:p>
            <a:pPr lvl="0" algn="ctr" defTabSz="355600">
              <a:lnSpc>
                <a:spcPct val="90000"/>
              </a:lnSpc>
              <a:spcBef>
                <a:spcPct val="0"/>
              </a:spcBef>
              <a:spcAft>
                <a:spcPct val="35000"/>
              </a:spcAft>
            </a:pPr>
            <a:r>
              <a:rPr lang="fr-FR" sz="1200" b="1" i="1" dirty="0" smtClean="0"/>
              <a:t>Hyper-commun</a:t>
            </a:r>
            <a:r>
              <a:rPr lang="fr-FR" sz="1200" dirty="0" smtClean="0"/>
              <a:t>  </a:t>
            </a:r>
            <a:endParaRPr lang="fr-FR" sz="1200" kern="1200" dirty="0"/>
          </a:p>
        </p:txBody>
      </p:sp>
      <p:sp>
        <p:nvSpPr>
          <p:cNvPr id="32" name="Forme libre 31"/>
          <p:cNvSpPr/>
          <p:nvPr/>
        </p:nvSpPr>
        <p:spPr>
          <a:xfrm>
            <a:off x="3131840" y="4581128"/>
            <a:ext cx="936104" cy="432048"/>
          </a:xfrm>
          <a:custGeom>
            <a:avLst/>
            <a:gdLst>
              <a:gd name="connsiteX0" fmla="*/ 0 w 855916"/>
              <a:gd name="connsiteY0" fmla="*/ 79803 h 798031"/>
              <a:gd name="connsiteX1" fmla="*/ 23374 w 855916"/>
              <a:gd name="connsiteY1" fmla="*/ 23374 h 798031"/>
              <a:gd name="connsiteX2" fmla="*/ 79803 w 855916"/>
              <a:gd name="connsiteY2" fmla="*/ 0 h 798031"/>
              <a:gd name="connsiteX3" fmla="*/ 776113 w 855916"/>
              <a:gd name="connsiteY3" fmla="*/ 0 h 798031"/>
              <a:gd name="connsiteX4" fmla="*/ 832542 w 855916"/>
              <a:gd name="connsiteY4" fmla="*/ 23374 h 798031"/>
              <a:gd name="connsiteX5" fmla="*/ 855916 w 855916"/>
              <a:gd name="connsiteY5" fmla="*/ 79803 h 798031"/>
              <a:gd name="connsiteX6" fmla="*/ 855916 w 855916"/>
              <a:gd name="connsiteY6" fmla="*/ 718228 h 798031"/>
              <a:gd name="connsiteX7" fmla="*/ 832542 w 855916"/>
              <a:gd name="connsiteY7" fmla="*/ 774657 h 798031"/>
              <a:gd name="connsiteX8" fmla="*/ 776113 w 855916"/>
              <a:gd name="connsiteY8" fmla="*/ 798031 h 798031"/>
              <a:gd name="connsiteX9" fmla="*/ 79803 w 855916"/>
              <a:gd name="connsiteY9" fmla="*/ 798031 h 798031"/>
              <a:gd name="connsiteX10" fmla="*/ 23374 w 855916"/>
              <a:gd name="connsiteY10" fmla="*/ 774657 h 798031"/>
              <a:gd name="connsiteX11" fmla="*/ 0 w 855916"/>
              <a:gd name="connsiteY11" fmla="*/ 718228 h 798031"/>
              <a:gd name="connsiteX12" fmla="*/ 0 w 855916"/>
              <a:gd name="connsiteY12" fmla="*/ 79803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16" h="798031">
                <a:moveTo>
                  <a:pt x="0" y="79803"/>
                </a:moveTo>
                <a:cubicBezTo>
                  <a:pt x="0" y="58638"/>
                  <a:pt x="8408" y="38340"/>
                  <a:pt x="23374" y="23374"/>
                </a:cubicBezTo>
                <a:cubicBezTo>
                  <a:pt x="38340" y="8408"/>
                  <a:pt x="58638" y="0"/>
                  <a:pt x="79803" y="0"/>
                </a:cubicBezTo>
                <a:lnTo>
                  <a:pt x="776113" y="0"/>
                </a:lnTo>
                <a:cubicBezTo>
                  <a:pt x="797278" y="0"/>
                  <a:pt x="817576" y="8408"/>
                  <a:pt x="832542" y="23374"/>
                </a:cubicBezTo>
                <a:cubicBezTo>
                  <a:pt x="847508" y="38340"/>
                  <a:pt x="855916" y="58638"/>
                  <a:pt x="855916" y="79803"/>
                </a:cubicBezTo>
                <a:lnTo>
                  <a:pt x="855916" y="718228"/>
                </a:lnTo>
                <a:cubicBezTo>
                  <a:pt x="855916" y="739393"/>
                  <a:pt x="847508" y="759691"/>
                  <a:pt x="832542" y="774657"/>
                </a:cubicBezTo>
                <a:cubicBezTo>
                  <a:pt x="817576" y="789623"/>
                  <a:pt x="797278" y="798031"/>
                  <a:pt x="776113" y="798031"/>
                </a:cubicBezTo>
                <a:lnTo>
                  <a:pt x="79803" y="798031"/>
                </a:lnTo>
                <a:cubicBezTo>
                  <a:pt x="58638" y="798031"/>
                  <a:pt x="38340" y="789623"/>
                  <a:pt x="23374" y="774657"/>
                </a:cubicBezTo>
                <a:cubicBezTo>
                  <a:pt x="8408" y="759691"/>
                  <a:pt x="0" y="739393"/>
                  <a:pt x="0" y="718228"/>
                </a:cubicBezTo>
                <a:lnTo>
                  <a:pt x="0" y="79803"/>
                </a:lnTo>
                <a:close/>
              </a:path>
            </a:pathLst>
          </a:custGeom>
          <a:ln>
            <a:solidFill>
              <a:srgbClr val="C0000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854" tIns="53854" rIns="53854" bIns="53854" numCol="1" spcCol="1270" anchor="ctr" anchorCtr="0">
            <a:noAutofit/>
          </a:bodyPr>
          <a:lstStyle/>
          <a:p>
            <a:pPr lvl="0" algn="ctr" defTabSz="355600">
              <a:lnSpc>
                <a:spcPct val="90000"/>
              </a:lnSpc>
              <a:spcBef>
                <a:spcPct val="0"/>
              </a:spcBef>
              <a:spcAft>
                <a:spcPct val="35000"/>
              </a:spcAft>
            </a:pPr>
            <a:r>
              <a:rPr lang="fr-FR" sz="1200" b="1" i="1" dirty="0" err="1" smtClean="0"/>
              <a:t>Communité</a:t>
            </a:r>
            <a:r>
              <a:rPr lang="fr-FR" sz="1200" dirty="0" smtClean="0"/>
              <a:t>  </a:t>
            </a:r>
            <a:endParaRPr lang="fr-FR" sz="1200" kern="1200" dirty="0"/>
          </a:p>
        </p:txBody>
      </p:sp>
      <p:sp>
        <p:nvSpPr>
          <p:cNvPr id="34" name="Forme libre 33"/>
          <p:cNvSpPr/>
          <p:nvPr/>
        </p:nvSpPr>
        <p:spPr>
          <a:xfrm>
            <a:off x="7740352" y="4581128"/>
            <a:ext cx="1403648" cy="936104"/>
          </a:xfrm>
          <a:custGeom>
            <a:avLst/>
            <a:gdLst>
              <a:gd name="connsiteX0" fmla="*/ 0 w 769553"/>
              <a:gd name="connsiteY0" fmla="*/ 76955 h 798031"/>
              <a:gd name="connsiteX1" fmla="*/ 22540 w 769553"/>
              <a:gd name="connsiteY1" fmla="*/ 22540 h 798031"/>
              <a:gd name="connsiteX2" fmla="*/ 76955 w 769553"/>
              <a:gd name="connsiteY2" fmla="*/ 0 h 798031"/>
              <a:gd name="connsiteX3" fmla="*/ 692598 w 769553"/>
              <a:gd name="connsiteY3" fmla="*/ 0 h 798031"/>
              <a:gd name="connsiteX4" fmla="*/ 747013 w 769553"/>
              <a:gd name="connsiteY4" fmla="*/ 22540 h 798031"/>
              <a:gd name="connsiteX5" fmla="*/ 769553 w 769553"/>
              <a:gd name="connsiteY5" fmla="*/ 76955 h 798031"/>
              <a:gd name="connsiteX6" fmla="*/ 769553 w 769553"/>
              <a:gd name="connsiteY6" fmla="*/ 721076 h 798031"/>
              <a:gd name="connsiteX7" fmla="*/ 747013 w 769553"/>
              <a:gd name="connsiteY7" fmla="*/ 775491 h 798031"/>
              <a:gd name="connsiteX8" fmla="*/ 692598 w 769553"/>
              <a:gd name="connsiteY8" fmla="*/ 798031 h 798031"/>
              <a:gd name="connsiteX9" fmla="*/ 76955 w 769553"/>
              <a:gd name="connsiteY9" fmla="*/ 798031 h 798031"/>
              <a:gd name="connsiteX10" fmla="*/ 22540 w 769553"/>
              <a:gd name="connsiteY10" fmla="*/ 775491 h 798031"/>
              <a:gd name="connsiteX11" fmla="*/ 0 w 769553"/>
              <a:gd name="connsiteY11" fmla="*/ 721076 h 798031"/>
              <a:gd name="connsiteX12" fmla="*/ 0 w 769553"/>
              <a:gd name="connsiteY12" fmla="*/ 76955 h 79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553" h="798031">
                <a:moveTo>
                  <a:pt x="0" y="76955"/>
                </a:moveTo>
                <a:cubicBezTo>
                  <a:pt x="0" y="56545"/>
                  <a:pt x="8108" y="36971"/>
                  <a:pt x="22540" y="22540"/>
                </a:cubicBezTo>
                <a:cubicBezTo>
                  <a:pt x="36972" y="8108"/>
                  <a:pt x="56546" y="0"/>
                  <a:pt x="76955" y="0"/>
                </a:cubicBezTo>
                <a:lnTo>
                  <a:pt x="692598" y="0"/>
                </a:lnTo>
                <a:cubicBezTo>
                  <a:pt x="713008" y="0"/>
                  <a:pt x="732582" y="8108"/>
                  <a:pt x="747013" y="22540"/>
                </a:cubicBezTo>
                <a:cubicBezTo>
                  <a:pt x="761445" y="36972"/>
                  <a:pt x="769553" y="56546"/>
                  <a:pt x="769553" y="76955"/>
                </a:cubicBezTo>
                <a:lnTo>
                  <a:pt x="769553" y="721076"/>
                </a:lnTo>
                <a:cubicBezTo>
                  <a:pt x="769553" y="741486"/>
                  <a:pt x="761445" y="761060"/>
                  <a:pt x="747013" y="775491"/>
                </a:cubicBezTo>
                <a:cubicBezTo>
                  <a:pt x="732581" y="789923"/>
                  <a:pt x="713007" y="798031"/>
                  <a:pt x="692598" y="798031"/>
                </a:cubicBezTo>
                <a:lnTo>
                  <a:pt x="76955" y="798031"/>
                </a:lnTo>
                <a:cubicBezTo>
                  <a:pt x="56545" y="798031"/>
                  <a:pt x="36971" y="789923"/>
                  <a:pt x="22540" y="775491"/>
                </a:cubicBezTo>
                <a:cubicBezTo>
                  <a:pt x="8108" y="761059"/>
                  <a:pt x="0" y="741485"/>
                  <a:pt x="0" y="721076"/>
                </a:cubicBezTo>
                <a:lnTo>
                  <a:pt x="0" y="76955"/>
                </a:lnTo>
                <a:close/>
              </a:path>
            </a:pathLst>
          </a:custGeom>
          <a:ln>
            <a:solidFill>
              <a:srgbClr val="92D050"/>
            </a:solidFill>
          </a:ln>
          <a:scene3d>
            <a:camera prst="orthographicFront">
              <a:rot lat="0" lon="0" rev="0"/>
            </a:camera>
            <a:lightRig rig="chilly" dir="t">
              <a:rot lat="0" lon="0" rev="18480000"/>
            </a:lightRig>
          </a:scene3d>
        </p:spPr>
        <p:style>
          <a:lnRef idx="2">
            <a:schemeClr val="dk1"/>
          </a:lnRef>
          <a:fillRef idx="1">
            <a:schemeClr val="lt1"/>
          </a:fillRef>
          <a:effectRef idx="0">
            <a:schemeClr val="dk1"/>
          </a:effectRef>
          <a:fontRef idx="minor">
            <a:schemeClr val="dk1"/>
          </a:fontRef>
        </p:style>
        <p:txBody>
          <a:bodyPr spcFirstLastPara="0" vert="horz" wrap="square" lIns="53019" tIns="53019" rIns="53019" bIns="53019" numCol="1" spcCol="1270" anchor="ctr" anchorCtr="0">
            <a:noAutofit/>
          </a:bodyPr>
          <a:lstStyle/>
          <a:p>
            <a:pPr lvl="0" algn="ctr" defTabSz="355600">
              <a:lnSpc>
                <a:spcPct val="90000"/>
              </a:lnSpc>
              <a:spcBef>
                <a:spcPct val="0"/>
              </a:spcBef>
              <a:spcAft>
                <a:spcPct val="35000"/>
              </a:spcAft>
            </a:pPr>
            <a:r>
              <a:rPr lang="fr-FR" sz="1200" b="1" i="1" dirty="0" err="1" smtClean="0"/>
              <a:t>Récommune</a:t>
            </a:r>
            <a:r>
              <a:rPr lang="fr-FR" sz="1200" b="1" i="1" dirty="0" smtClean="0"/>
              <a:t>, </a:t>
            </a:r>
            <a:r>
              <a:rPr lang="fr-FR" sz="1200" b="1" dirty="0" smtClean="0"/>
              <a:t>2016, « communauté sociale, égalitaire », (</a:t>
            </a:r>
            <a:r>
              <a:rPr lang="fr-FR" sz="1200" b="1" dirty="0" err="1" smtClean="0"/>
              <a:t>Lordon</a:t>
            </a:r>
            <a:r>
              <a:rPr lang="fr-FR" sz="1200" b="1" smtClean="0"/>
              <a:t>)</a:t>
            </a:r>
            <a:endParaRPr lang="fr-FR" sz="1200" b="1" i="1" dirty="0" smtClean="0"/>
          </a:p>
          <a:p>
            <a:pPr lvl="0" algn="ctr" defTabSz="355600">
              <a:lnSpc>
                <a:spcPct val="90000"/>
              </a:lnSpc>
              <a:spcBef>
                <a:spcPct val="0"/>
              </a:spcBef>
              <a:spcAft>
                <a:spcPct val="35000"/>
              </a:spcAft>
            </a:pPr>
            <a:endParaRPr lang="fr-FR" sz="1200" b="1" i="1" kern="1200" dirty="0" smtClean="0"/>
          </a:p>
        </p:txBody>
      </p:sp>
    </p:spTree>
    <p:extLst>
      <p:ext uri="{BB962C8B-B14F-4D97-AF65-F5344CB8AC3E}">
        <p14:creationId xmlns="" xmlns:p14="http://schemas.microsoft.com/office/powerpoint/2010/main" val="31153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P spid="40" grpId="0" animBg="1"/>
      <p:bldP spid="42" grpId="0" animBg="1"/>
      <p:bldP spid="51" grpId="0" animBg="1"/>
      <p:bldP spid="52" grpId="0" animBg="1"/>
      <p:bldP spid="18" grpId="0" animBg="1"/>
      <p:bldP spid="20" grpId="0" animBg="1"/>
      <p:bldP spid="22" grpId="0" animBg="1"/>
      <p:bldP spid="26" grpId="0" animBg="1"/>
      <p:bldP spid="24" grpId="0" animBg="1"/>
      <p:bldP spid="28" grpId="0" animBg="1"/>
      <p:bldP spid="30" grpId="0" animBg="1"/>
      <p:bldP spid="32"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08112"/>
          </a:xfrm>
        </p:spPr>
        <p:txBody>
          <a:bodyPr>
            <a:normAutofit/>
          </a:bodyPr>
          <a:lstStyle/>
          <a:p>
            <a:r>
              <a:rPr lang="fr-FR" sz="3200" b="1" dirty="0" smtClean="0">
                <a:solidFill>
                  <a:srgbClr val="C00000"/>
                </a:solidFill>
              </a:rPr>
              <a:t>Des expressions (partiellement) lexicalisées</a:t>
            </a:r>
            <a:endParaRPr lang="fr-FR" sz="3200" b="1" dirty="0">
              <a:solidFill>
                <a:srgbClr val="C00000"/>
              </a:solidFill>
            </a:endParaRPr>
          </a:p>
        </p:txBody>
      </p:sp>
      <p:sp>
        <p:nvSpPr>
          <p:cNvPr id="5" name="Espace réservé du texte 4"/>
          <p:cNvSpPr>
            <a:spLocks noGrp="1"/>
          </p:cNvSpPr>
          <p:nvPr>
            <p:ph type="body" idx="1"/>
          </p:nvPr>
        </p:nvSpPr>
        <p:spPr>
          <a:xfrm>
            <a:off x="457200" y="1412777"/>
            <a:ext cx="4040188" cy="432048"/>
          </a:xfrm>
        </p:spPr>
        <p:txBody>
          <a:bodyPr>
            <a:normAutofit lnSpcReduction="10000"/>
          </a:bodyPr>
          <a:lstStyle/>
          <a:p>
            <a:pPr algn="ctr"/>
            <a:r>
              <a:rPr lang="fr-FR" b="0" dirty="0" smtClean="0"/>
              <a:t>ADJECTIF</a:t>
            </a:r>
            <a:endParaRPr lang="fr-FR" b="0" dirty="0"/>
          </a:p>
        </p:txBody>
      </p:sp>
      <p:sp>
        <p:nvSpPr>
          <p:cNvPr id="3" name="Espace réservé du contenu 2"/>
          <p:cNvSpPr>
            <a:spLocks noGrp="1"/>
          </p:cNvSpPr>
          <p:nvPr>
            <p:ph sz="half" idx="2"/>
          </p:nvPr>
        </p:nvSpPr>
        <p:spPr/>
        <p:txBody>
          <a:bodyPr>
            <a:normAutofit fontScale="92500" lnSpcReduction="20000"/>
          </a:bodyPr>
          <a:lstStyle/>
          <a:p>
            <a:r>
              <a:rPr lang="fr-FR" b="1" i="1" dirty="0" smtClean="0"/>
              <a:t>Commun accord</a:t>
            </a:r>
            <a:r>
              <a:rPr lang="fr-FR" dirty="0" smtClean="0"/>
              <a:t>, </a:t>
            </a:r>
            <a:r>
              <a:rPr lang="fr-FR" sz="1900" dirty="0" smtClean="0"/>
              <a:t>1248</a:t>
            </a:r>
          </a:p>
          <a:p>
            <a:r>
              <a:rPr lang="fr-FR" b="1" i="1" dirty="0" smtClean="0"/>
              <a:t>Droit commun</a:t>
            </a:r>
            <a:r>
              <a:rPr lang="fr-FR" dirty="0" smtClean="0"/>
              <a:t>, </a:t>
            </a:r>
            <a:r>
              <a:rPr lang="fr-FR" sz="1900" dirty="0" smtClean="0"/>
              <a:t>1283</a:t>
            </a:r>
          </a:p>
          <a:p>
            <a:r>
              <a:rPr lang="fr-FR" b="1" i="1" dirty="0" smtClean="0"/>
              <a:t>Cause commune</a:t>
            </a:r>
            <a:endParaRPr lang="fr-FR" dirty="0" smtClean="0"/>
          </a:p>
          <a:p>
            <a:r>
              <a:rPr lang="fr-FR" b="1" i="1" dirty="0" smtClean="0"/>
              <a:t>Vie commune</a:t>
            </a:r>
            <a:r>
              <a:rPr lang="fr-FR" dirty="0" smtClean="0"/>
              <a:t>, </a:t>
            </a:r>
            <a:r>
              <a:rPr lang="fr-FR" sz="1900" dirty="0" smtClean="0"/>
              <a:t>13</a:t>
            </a:r>
            <a:r>
              <a:rPr lang="fr-FR" sz="1900" baseline="30000" dirty="0" smtClean="0"/>
              <a:t>ème</a:t>
            </a:r>
          </a:p>
          <a:p>
            <a:r>
              <a:rPr lang="fr-FR" b="1" i="1" dirty="0" smtClean="0"/>
              <a:t>Nom commun</a:t>
            </a:r>
            <a:r>
              <a:rPr lang="fr-FR" dirty="0" smtClean="0"/>
              <a:t>, </a:t>
            </a:r>
            <a:r>
              <a:rPr lang="fr-FR" sz="1700" dirty="0" smtClean="0"/>
              <a:t>13</a:t>
            </a:r>
            <a:r>
              <a:rPr lang="fr-FR" sz="1700" baseline="30000" dirty="0" smtClean="0"/>
              <a:t>ème </a:t>
            </a:r>
            <a:r>
              <a:rPr lang="fr-FR" sz="1900" dirty="0" smtClean="0"/>
              <a:t>, « général »</a:t>
            </a:r>
            <a:r>
              <a:rPr lang="fr-FR" sz="1900" baseline="30000" dirty="0" smtClean="0"/>
              <a:t> </a:t>
            </a:r>
            <a:endParaRPr lang="fr-FR" sz="1900" dirty="0" smtClean="0"/>
          </a:p>
          <a:p>
            <a:r>
              <a:rPr lang="fr-FR" dirty="0" smtClean="0"/>
              <a:t> </a:t>
            </a:r>
            <a:r>
              <a:rPr lang="fr-FR" b="1" i="1" dirty="0" smtClean="0"/>
              <a:t>Lieu commun</a:t>
            </a:r>
            <a:r>
              <a:rPr lang="fr-FR" dirty="0" smtClean="0"/>
              <a:t>, </a:t>
            </a:r>
            <a:r>
              <a:rPr lang="fr-FR" sz="1900" dirty="0" smtClean="0"/>
              <a:t>1595</a:t>
            </a:r>
            <a:endParaRPr lang="fr-FR" dirty="0" smtClean="0"/>
          </a:p>
          <a:p>
            <a:r>
              <a:rPr lang="fr-FR" b="1" i="1" dirty="0" smtClean="0"/>
              <a:t>Faire bourse commune </a:t>
            </a:r>
          </a:p>
          <a:p>
            <a:r>
              <a:rPr lang="fr-FR" b="1" i="1" dirty="0" smtClean="0"/>
              <a:t>Dénominateur commun</a:t>
            </a:r>
            <a:r>
              <a:rPr lang="fr-FR" dirty="0" smtClean="0"/>
              <a:t>, </a:t>
            </a:r>
            <a:r>
              <a:rPr lang="fr-FR" sz="1900" dirty="0" smtClean="0"/>
              <a:t>16</a:t>
            </a:r>
            <a:r>
              <a:rPr lang="fr-FR" sz="1900" baseline="30000" dirty="0" smtClean="0"/>
              <a:t>ème</a:t>
            </a:r>
            <a:r>
              <a:rPr lang="fr-FR" dirty="0" smtClean="0"/>
              <a:t> </a:t>
            </a:r>
          </a:p>
          <a:p>
            <a:r>
              <a:rPr lang="fr-FR" b="1" i="1" dirty="0" smtClean="0"/>
              <a:t>Sens commun</a:t>
            </a:r>
            <a:r>
              <a:rPr lang="fr-FR" dirty="0" smtClean="0"/>
              <a:t>, </a:t>
            </a:r>
            <a:r>
              <a:rPr lang="fr-FR" sz="1900" dirty="0" smtClean="0"/>
              <a:t>1690</a:t>
            </a:r>
          </a:p>
          <a:p>
            <a:r>
              <a:rPr lang="fr-FR" b="1" i="1" dirty="0" smtClean="0"/>
              <a:t>Maison commune</a:t>
            </a:r>
            <a:r>
              <a:rPr lang="fr-FR" b="1" dirty="0" smtClean="0"/>
              <a:t>, </a:t>
            </a:r>
            <a:r>
              <a:rPr lang="fr-FR" sz="1900" dirty="0" smtClean="0"/>
              <a:t>« mairie »</a:t>
            </a:r>
          </a:p>
          <a:p>
            <a:r>
              <a:rPr lang="fr-FR" b="1" i="1" dirty="0" smtClean="0">
                <a:solidFill>
                  <a:srgbClr val="FF0000"/>
                </a:solidFill>
              </a:rPr>
              <a:t>Bien commun</a:t>
            </a:r>
            <a:r>
              <a:rPr lang="fr-FR" i="1" dirty="0" smtClean="0">
                <a:solidFill>
                  <a:srgbClr val="FF0000"/>
                </a:solidFill>
              </a:rPr>
              <a:t>,  </a:t>
            </a:r>
            <a:r>
              <a:rPr lang="fr-FR" sz="1700" dirty="0" smtClean="0">
                <a:solidFill>
                  <a:srgbClr val="FF0000"/>
                </a:solidFill>
              </a:rPr>
              <a:t>14</a:t>
            </a:r>
            <a:r>
              <a:rPr lang="fr-FR" sz="1700" baseline="30000" dirty="0" smtClean="0">
                <a:solidFill>
                  <a:srgbClr val="FF0000"/>
                </a:solidFill>
              </a:rPr>
              <a:t>ème</a:t>
            </a:r>
            <a:r>
              <a:rPr lang="fr-FR" sz="1700" dirty="0" smtClean="0">
                <a:solidFill>
                  <a:srgbClr val="FF0000"/>
                </a:solidFill>
              </a:rPr>
              <a:t> ??</a:t>
            </a:r>
          </a:p>
          <a:p>
            <a:endParaRPr lang="fr-FR" dirty="0" smtClean="0"/>
          </a:p>
        </p:txBody>
      </p:sp>
      <p:sp>
        <p:nvSpPr>
          <p:cNvPr id="6" name="Espace réservé du texte 5"/>
          <p:cNvSpPr>
            <a:spLocks noGrp="1"/>
          </p:cNvSpPr>
          <p:nvPr>
            <p:ph type="body" sz="quarter" idx="3"/>
          </p:nvPr>
        </p:nvSpPr>
        <p:spPr>
          <a:xfrm>
            <a:off x="4645025" y="1340769"/>
            <a:ext cx="4041775" cy="504056"/>
          </a:xfrm>
        </p:spPr>
        <p:txBody>
          <a:bodyPr/>
          <a:lstStyle/>
          <a:p>
            <a:pPr algn="ctr"/>
            <a:r>
              <a:rPr lang="fr-FR" b="0" dirty="0" smtClean="0"/>
              <a:t>SUBSTANTIF</a:t>
            </a:r>
            <a:endParaRPr lang="fr-FR" b="0" dirty="0"/>
          </a:p>
        </p:txBody>
      </p:sp>
      <p:sp>
        <p:nvSpPr>
          <p:cNvPr id="4" name="Espace réservé du contenu 3"/>
          <p:cNvSpPr>
            <a:spLocks noGrp="1"/>
          </p:cNvSpPr>
          <p:nvPr>
            <p:ph sz="quarter" idx="4"/>
          </p:nvPr>
        </p:nvSpPr>
        <p:spPr/>
        <p:txBody>
          <a:bodyPr>
            <a:normAutofit/>
          </a:bodyPr>
          <a:lstStyle/>
          <a:p>
            <a:r>
              <a:rPr lang="fr-FR" b="1" i="1" dirty="0" smtClean="0"/>
              <a:t>Le commun</a:t>
            </a:r>
            <a:r>
              <a:rPr lang="fr-FR" dirty="0" smtClean="0"/>
              <a:t>, </a:t>
            </a:r>
            <a:r>
              <a:rPr lang="fr-FR" sz="1600" dirty="0" smtClean="0"/>
              <a:t>1160</a:t>
            </a:r>
          </a:p>
          <a:p>
            <a:r>
              <a:rPr lang="fr-FR" b="1" i="1" dirty="0" smtClean="0"/>
              <a:t>En commun</a:t>
            </a:r>
            <a:r>
              <a:rPr lang="fr-FR" i="1" dirty="0" smtClean="0"/>
              <a:t>,</a:t>
            </a:r>
          </a:p>
          <a:p>
            <a:r>
              <a:rPr lang="fr-FR" b="1" i="1" dirty="0" smtClean="0"/>
              <a:t>Le commun des </a:t>
            </a:r>
            <a:r>
              <a:rPr lang="fr-FR" b="1" i="1" dirty="0" err="1" smtClean="0"/>
              <a:t>janz</a:t>
            </a:r>
            <a:r>
              <a:rPr lang="fr-FR" dirty="0" smtClean="0"/>
              <a:t>, </a:t>
            </a:r>
            <a:r>
              <a:rPr lang="fr-FR" sz="1600" dirty="0" smtClean="0"/>
              <a:t>1272</a:t>
            </a:r>
            <a:r>
              <a:rPr lang="fr-FR" dirty="0" smtClean="0"/>
              <a:t> </a:t>
            </a:r>
            <a:r>
              <a:rPr lang="fr-FR" sz="1900" dirty="0" smtClean="0"/>
              <a:t>(« des mortels »)</a:t>
            </a:r>
          </a:p>
          <a:p>
            <a:r>
              <a:rPr lang="fr-FR" b="1" i="1" dirty="0" smtClean="0"/>
              <a:t>Homme du commun</a:t>
            </a:r>
            <a:r>
              <a:rPr lang="fr-FR" dirty="0" smtClean="0"/>
              <a:t>, </a:t>
            </a:r>
            <a:r>
              <a:rPr lang="fr-FR" sz="1600" dirty="0" smtClean="0"/>
              <a:t>1636</a:t>
            </a:r>
          </a:p>
          <a:p>
            <a:r>
              <a:rPr lang="fr-FR" b="1" i="1" dirty="0" smtClean="0"/>
              <a:t>Hors du commun</a:t>
            </a:r>
            <a:r>
              <a:rPr lang="fr-FR" dirty="0" smtClean="0"/>
              <a:t>, </a:t>
            </a:r>
            <a:r>
              <a:rPr lang="fr-FR" sz="1600" dirty="0" smtClean="0"/>
              <a:t>1690</a:t>
            </a:r>
          </a:p>
          <a:p>
            <a:r>
              <a:rPr lang="fr-FR" b="1" i="1" dirty="0" smtClean="0"/>
              <a:t>Les communs</a:t>
            </a:r>
            <a:r>
              <a:rPr lang="fr-FR" dirty="0" smtClean="0"/>
              <a:t>, </a:t>
            </a:r>
            <a:r>
              <a:rPr lang="fr-FR" sz="1600" dirty="0" smtClean="0"/>
              <a:t>1704 « bâtiment de service »</a:t>
            </a:r>
          </a:p>
          <a:p>
            <a:pPr>
              <a:buNone/>
            </a:pPr>
            <a:endParaRPr lang="fr-FR" dirty="0"/>
          </a:p>
        </p:txBody>
      </p:sp>
    </p:spTree>
    <p:extLst>
      <p:ext uri="{BB962C8B-B14F-4D97-AF65-F5344CB8AC3E}">
        <p14:creationId xmlns="" xmlns:p14="http://schemas.microsoft.com/office/powerpoint/2010/main" val="30770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sz="3200" b="1" dirty="0" smtClean="0">
                <a:solidFill>
                  <a:srgbClr val="C00000"/>
                </a:solidFill>
              </a:rPr>
              <a:t>Une évolution morphologique groupée </a:t>
            </a:r>
            <a:br>
              <a:rPr lang="fr-FR" sz="3200" b="1" dirty="0" smtClean="0">
                <a:solidFill>
                  <a:srgbClr val="C00000"/>
                </a:solidFill>
              </a:rPr>
            </a:br>
            <a:r>
              <a:rPr lang="fr-FR" sz="3200" b="1" dirty="0" smtClean="0">
                <a:solidFill>
                  <a:srgbClr val="C00000"/>
                </a:solidFill>
              </a:rPr>
              <a:t>dans la lignée romane</a:t>
            </a:r>
            <a:endParaRPr lang="fr-FR" sz="3200" b="1" dirty="0">
              <a:solidFill>
                <a:srgbClr val="C00000"/>
              </a:solidFill>
            </a:endParaRPr>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365617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i="1" dirty="0" smtClean="0">
                <a:solidFill>
                  <a:srgbClr val="C00000"/>
                </a:solidFill>
              </a:rPr>
              <a:t>Commun</a:t>
            </a:r>
            <a:r>
              <a:rPr lang="fr-FR" sz="3200" b="1" dirty="0" smtClean="0">
                <a:solidFill>
                  <a:srgbClr val="C00000"/>
                </a:solidFill>
              </a:rPr>
              <a:t>, </a:t>
            </a:r>
            <a:r>
              <a:rPr lang="fr-FR" sz="3200" b="1" i="1" dirty="0" smtClean="0">
                <a:solidFill>
                  <a:srgbClr val="C00000"/>
                </a:solidFill>
              </a:rPr>
              <a:t>communiquer, bien</a:t>
            </a:r>
            <a:r>
              <a:rPr lang="fr-FR" sz="3200" b="1" dirty="0" smtClean="0">
                <a:solidFill>
                  <a:srgbClr val="C00000"/>
                </a:solidFill>
              </a:rPr>
              <a:t> </a:t>
            </a:r>
            <a:r>
              <a:rPr lang="fr-FR" sz="3200" b="1" i="1" dirty="0" smtClean="0">
                <a:solidFill>
                  <a:srgbClr val="C00000"/>
                </a:solidFill>
              </a:rPr>
              <a:t>commun,</a:t>
            </a:r>
            <a:r>
              <a:rPr lang="fr-FR" sz="3200" b="1" dirty="0" smtClean="0">
                <a:solidFill>
                  <a:srgbClr val="C00000"/>
                </a:solidFill>
              </a:rPr>
              <a:t> </a:t>
            </a:r>
            <a:br>
              <a:rPr lang="fr-FR" sz="3200" b="1" dirty="0" smtClean="0">
                <a:solidFill>
                  <a:srgbClr val="C00000"/>
                </a:solidFill>
              </a:rPr>
            </a:br>
            <a:r>
              <a:rPr lang="fr-FR" sz="3200" b="1" dirty="0" smtClean="0">
                <a:solidFill>
                  <a:srgbClr val="C00000"/>
                </a:solidFill>
              </a:rPr>
              <a:t>Des groupes analogues dans les langues européennes </a:t>
            </a:r>
            <a:endParaRPr lang="fr-FR" sz="3200" b="1" i="1" dirty="0">
              <a:solidFill>
                <a:srgbClr val="C00000"/>
              </a:solidFill>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4041476723"/>
              </p:ext>
            </p:extLst>
          </p:nvPr>
        </p:nvGraphicFramePr>
        <p:xfrm>
          <a:off x="539552" y="2492896"/>
          <a:ext cx="82296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4225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52128"/>
          </a:xfrm>
        </p:spPr>
        <p:txBody>
          <a:bodyPr>
            <a:normAutofit/>
          </a:bodyPr>
          <a:lstStyle/>
          <a:p>
            <a:r>
              <a:rPr lang="fr-FR" sz="3200" b="1" dirty="0" smtClean="0">
                <a:solidFill>
                  <a:srgbClr val="C00000"/>
                </a:solidFill>
              </a:rPr>
              <a:t>Des expressions récurrentes dans les</a:t>
            </a:r>
            <a:br>
              <a:rPr lang="fr-FR" sz="3200" b="1" dirty="0" smtClean="0">
                <a:solidFill>
                  <a:srgbClr val="C00000"/>
                </a:solidFill>
              </a:rPr>
            </a:br>
            <a:r>
              <a:rPr lang="fr-FR" sz="3200" b="1" dirty="0" smtClean="0">
                <a:solidFill>
                  <a:srgbClr val="C00000"/>
                </a:solidFill>
              </a:rPr>
              <a:t> réseaux sociaux actuels </a:t>
            </a:r>
            <a:endParaRPr lang="fr-FR" sz="3200" b="1" dirty="0">
              <a:solidFill>
                <a:srgbClr val="C00000"/>
              </a:solidFill>
            </a:endParaRPr>
          </a:p>
        </p:txBody>
      </p:sp>
      <p:sp>
        <p:nvSpPr>
          <p:cNvPr id="3" name="Espace réservé du contenu 2"/>
          <p:cNvSpPr>
            <a:spLocks noGrp="1"/>
          </p:cNvSpPr>
          <p:nvPr>
            <p:ph idx="1"/>
          </p:nvPr>
        </p:nvSpPr>
        <p:spPr>
          <a:xfrm>
            <a:off x="539552" y="1556792"/>
            <a:ext cx="8229600" cy="4525963"/>
          </a:xfrm>
        </p:spPr>
        <p:txBody>
          <a:bodyPr>
            <a:normAutofit fontScale="92500" lnSpcReduction="20000"/>
          </a:bodyPr>
          <a:lstStyle/>
          <a:p>
            <a:r>
              <a:rPr lang="fr-FR" sz="2400" i="1" dirty="0" smtClean="0"/>
              <a:t>Maison des </a:t>
            </a:r>
            <a:r>
              <a:rPr lang="fr-FR" sz="2400" b="1" i="1" dirty="0" smtClean="0"/>
              <a:t>biens communs</a:t>
            </a:r>
            <a:r>
              <a:rPr lang="fr-FR" sz="2400" dirty="0" smtClean="0"/>
              <a:t>,</a:t>
            </a:r>
            <a:r>
              <a:rPr lang="fr-FR" sz="2800" i="1" dirty="0" smtClean="0"/>
              <a:t>  </a:t>
            </a:r>
            <a:r>
              <a:rPr lang="fr-FR" sz="1800" dirty="0" smtClean="0"/>
              <a:t>2015</a:t>
            </a:r>
            <a:endParaRPr lang="fr-FR" sz="1600" dirty="0" smtClean="0"/>
          </a:p>
          <a:p>
            <a:r>
              <a:rPr lang="fr-FR" sz="2400" i="1" dirty="0" smtClean="0"/>
              <a:t>Théorie des </a:t>
            </a:r>
            <a:r>
              <a:rPr lang="fr-FR" sz="2400" b="1" i="1" dirty="0" smtClean="0"/>
              <a:t>biens communs</a:t>
            </a:r>
            <a:r>
              <a:rPr lang="fr-FR" sz="2400" dirty="0" smtClean="0"/>
              <a:t>, </a:t>
            </a:r>
            <a:r>
              <a:rPr lang="fr-FR" sz="1800" dirty="0" smtClean="0"/>
              <a:t>2015</a:t>
            </a:r>
          </a:p>
          <a:p>
            <a:r>
              <a:rPr lang="fr-FR" sz="2400" i="1" dirty="0" smtClean="0"/>
              <a:t>République des </a:t>
            </a:r>
            <a:r>
              <a:rPr lang="fr-FR" sz="2400" b="1" i="1" dirty="0" smtClean="0"/>
              <a:t>biens communs</a:t>
            </a:r>
            <a:r>
              <a:rPr lang="fr-FR" sz="2400" i="1" dirty="0" smtClean="0"/>
              <a:t>, </a:t>
            </a:r>
            <a:r>
              <a:rPr lang="fr-FR" sz="1800" dirty="0" smtClean="0"/>
              <a:t>2016</a:t>
            </a:r>
          </a:p>
          <a:p>
            <a:r>
              <a:rPr lang="fr-FR" sz="2400" b="1" i="1" dirty="0" smtClean="0"/>
              <a:t>Biens communs </a:t>
            </a:r>
            <a:r>
              <a:rPr lang="fr-FR" sz="2400" i="1" dirty="0" smtClean="0"/>
              <a:t>du numérique</a:t>
            </a:r>
            <a:r>
              <a:rPr lang="fr-FR" sz="2400" dirty="0" smtClean="0"/>
              <a:t>, </a:t>
            </a:r>
            <a:r>
              <a:rPr lang="fr-FR" sz="1800" dirty="0" smtClean="0"/>
              <a:t>2016</a:t>
            </a:r>
          </a:p>
          <a:p>
            <a:r>
              <a:rPr lang="fr-FR" sz="2400" i="1" dirty="0" smtClean="0"/>
              <a:t>Tragédie des </a:t>
            </a:r>
            <a:r>
              <a:rPr lang="fr-FR" sz="2400" b="1" i="1" dirty="0" smtClean="0"/>
              <a:t>biens communs</a:t>
            </a:r>
            <a:r>
              <a:rPr lang="fr-FR" sz="2400" dirty="0" smtClean="0"/>
              <a:t>, </a:t>
            </a:r>
            <a:r>
              <a:rPr lang="fr-FR" sz="1800" dirty="0" smtClean="0"/>
              <a:t>2016</a:t>
            </a:r>
            <a:r>
              <a:rPr lang="fr-FR" sz="2400" dirty="0" smtClean="0"/>
              <a:t> (</a:t>
            </a:r>
            <a:r>
              <a:rPr lang="fr-FR" sz="1800" dirty="0" smtClean="0"/>
              <a:t>1968)</a:t>
            </a:r>
          </a:p>
          <a:p>
            <a:r>
              <a:rPr lang="fr-FR" sz="2400" b="1" i="1" dirty="0" smtClean="0"/>
              <a:t>Les communs</a:t>
            </a:r>
            <a:r>
              <a:rPr lang="fr-FR" sz="2400" dirty="0" smtClean="0"/>
              <a:t>, </a:t>
            </a:r>
            <a:r>
              <a:rPr lang="fr-FR" sz="1800" dirty="0" smtClean="0"/>
              <a:t>2015</a:t>
            </a:r>
          </a:p>
          <a:p>
            <a:r>
              <a:rPr lang="fr-FR" sz="2400" b="1" i="1" dirty="0" smtClean="0"/>
              <a:t>Notre commun</a:t>
            </a:r>
            <a:r>
              <a:rPr lang="fr-FR" sz="2400" dirty="0" smtClean="0"/>
              <a:t>,  </a:t>
            </a:r>
            <a:r>
              <a:rPr lang="fr-FR" sz="1800" dirty="0" smtClean="0"/>
              <a:t>2016</a:t>
            </a:r>
          </a:p>
          <a:p>
            <a:endParaRPr lang="fr-FR" sz="1800" dirty="0" smtClean="0"/>
          </a:p>
          <a:p>
            <a:pPr>
              <a:buNone/>
            </a:pPr>
            <a:r>
              <a:rPr lang="fr-FR" sz="1800" dirty="0" smtClean="0"/>
              <a:t>	</a:t>
            </a:r>
            <a:r>
              <a:rPr lang="fr-FR" sz="1900" b="1" dirty="0" smtClean="0"/>
              <a:t>«Sortons de l’économisme pour </a:t>
            </a:r>
            <a:r>
              <a:rPr lang="fr-FR" sz="1900" b="1" dirty="0" smtClean="0">
                <a:solidFill>
                  <a:srgbClr val="C00000"/>
                </a:solidFill>
              </a:rPr>
              <a:t>penser notre « commun »….</a:t>
            </a:r>
            <a:r>
              <a:rPr lang="fr-FR" sz="1900" b="1" dirty="0" smtClean="0"/>
              <a:t> C’est à la </a:t>
            </a:r>
            <a:r>
              <a:rPr lang="fr-FR" sz="1900" b="1" dirty="0" smtClean="0">
                <a:solidFill>
                  <a:srgbClr val="C00000"/>
                </a:solidFill>
              </a:rPr>
              <a:t>redéfinition</a:t>
            </a:r>
            <a:r>
              <a:rPr lang="fr-FR" sz="1900" b="1" dirty="0" smtClean="0"/>
              <a:t> d’un tel projet d’ensemble, celui </a:t>
            </a:r>
            <a:r>
              <a:rPr lang="fr-FR" sz="1900" b="1" dirty="0" smtClean="0">
                <a:solidFill>
                  <a:srgbClr val="C00000"/>
                </a:solidFill>
              </a:rPr>
              <a:t>du « commun » français </a:t>
            </a:r>
            <a:r>
              <a:rPr lang="fr-FR" sz="1900" b="1" dirty="0" smtClean="0"/>
              <a:t>que devraient s’employer aujourd’hui forces et personnalités de gauche, plutôt que de se diviser et </a:t>
            </a:r>
            <a:r>
              <a:rPr lang="fr-FR" sz="1900" b="1" dirty="0" smtClean="0">
                <a:solidFill>
                  <a:srgbClr val="C00000"/>
                </a:solidFill>
              </a:rPr>
              <a:t>s’excommunier</a:t>
            </a:r>
            <a:r>
              <a:rPr lang="fr-FR" sz="1900" b="1" dirty="0" smtClean="0"/>
              <a:t> même, à partir de postures incompréhensibles et à propos d’enjeux secondaires " </a:t>
            </a:r>
          </a:p>
          <a:p>
            <a:pPr>
              <a:buNone/>
            </a:pPr>
            <a:r>
              <a:rPr lang="fr-FR" sz="1900" dirty="0" smtClean="0"/>
              <a:t>						(L. Bouvet, </a:t>
            </a:r>
            <a:r>
              <a:rPr lang="fr-FR" sz="1900" i="1" dirty="0" smtClean="0"/>
              <a:t>Le monde, </a:t>
            </a:r>
            <a:r>
              <a:rPr lang="fr-FR" sz="1900" dirty="0" smtClean="0"/>
              <a:t>15 mai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i="1" dirty="0" smtClean="0">
                <a:solidFill>
                  <a:srgbClr val="C00000"/>
                </a:solidFill>
              </a:rPr>
              <a:t>Commun</a:t>
            </a:r>
            <a:r>
              <a:rPr lang="fr-FR" sz="3200" b="1" dirty="0" smtClean="0">
                <a:solidFill>
                  <a:srgbClr val="C00000"/>
                </a:solidFill>
              </a:rPr>
              <a:t>, </a:t>
            </a:r>
            <a:r>
              <a:rPr lang="fr-FR" sz="3200" b="1" i="1" dirty="0" smtClean="0">
                <a:solidFill>
                  <a:srgbClr val="C00000"/>
                </a:solidFill>
              </a:rPr>
              <a:t>communiquer, bien</a:t>
            </a:r>
            <a:r>
              <a:rPr lang="fr-FR" sz="3200" b="1" dirty="0" smtClean="0">
                <a:solidFill>
                  <a:srgbClr val="C00000"/>
                </a:solidFill>
              </a:rPr>
              <a:t> </a:t>
            </a:r>
            <a:r>
              <a:rPr lang="fr-FR" sz="3200" b="1" i="1" dirty="0" smtClean="0">
                <a:solidFill>
                  <a:srgbClr val="C00000"/>
                </a:solidFill>
              </a:rPr>
              <a:t>commun,</a:t>
            </a:r>
            <a:r>
              <a:rPr lang="fr-FR" sz="3200" b="1" dirty="0" smtClean="0">
                <a:solidFill>
                  <a:srgbClr val="C00000"/>
                </a:solidFill>
              </a:rPr>
              <a:t> </a:t>
            </a:r>
            <a:br>
              <a:rPr lang="fr-FR" sz="3200" b="1" dirty="0" smtClean="0">
                <a:solidFill>
                  <a:srgbClr val="C00000"/>
                </a:solidFill>
              </a:rPr>
            </a:br>
            <a:r>
              <a:rPr lang="fr-FR" sz="3200" b="1" dirty="0" smtClean="0">
                <a:solidFill>
                  <a:srgbClr val="C00000"/>
                </a:solidFill>
              </a:rPr>
              <a:t>Groupes analogues dans les langues européennes </a:t>
            </a:r>
            <a:endParaRPr lang="fr-FR" sz="3200" b="1" i="1" dirty="0"/>
          </a:p>
        </p:txBody>
      </p:sp>
      <p:pic>
        <p:nvPicPr>
          <p:cNvPr id="6" name="Espace réservé du contenu 5" descr="Image1.png"/>
          <p:cNvPicPr>
            <a:picLocks noGrp="1" noChangeAspect="1"/>
          </p:cNvPicPr>
          <p:nvPr>
            <p:ph idx="4294967295"/>
          </p:nvPr>
        </p:nvPicPr>
        <p:blipFill>
          <a:blip r:embed="rId3" cstate="print"/>
          <a:stretch>
            <a:fillRect/>
          </a:stretch>
        </p:blipFill>
        <p:spPr>
          <a:xfrm>
            <a:off x="0" y="2276475"/>
            <a:ext cx="9324528" cy="4043363"/>
          </a:xfrm>
        </p:spPr>
      </p:pic>
    </p:spTree>
    <p:extLst>
      <p:ext uri="{BB962C8B-B14F-4D97-AF65-F5344CB8AC3E}">
        <p14:creationId xmlns="" xmlns:p14="http://schemas.microsoft.com/office/powerpoint/2010/main" val="5349154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solidFill>
                  <a:srgbClr val="C00000"/>
                </a:solidFill>
              </a:rPr>
              <a:t>Dérive et créativité des traductions. </a:t>
            </a:r>
            <a:br>
              <a:rPr lang="fr-FR" sz="3200" b="1" dirty="0" smtClean="0">
                <a:solidFill>
                  <a:srgbClr val="C00000"/>
                </a:solidFill>
              </a:rPr>
            </a:br>
            <a:endParaRPr lang="fr-FR" sz="3200" b="1" i="1" dirty="0">
              <a:solidFill>
                <a:srgbClr val="C00000"/>
              </a:solidFill>
            </a:endParaRPr>
          </a:p>
        </p:txBody>
      </p:sp>
      <p:sp>
        <p:nvSpPr>
          <p:cNvPr id="4" name="Content Placeholder 3"/>
          <p:cNvSpPr txBox="1">
            <a:spLocks noGrp="1"/>
          </p:cNvSpPr>
          <p:nvPr>
            <p:ph idx="1"/>
          </p:nvPr>
        </p:nvSpPr>
        <p:spPr>
          <a:xfrm>
            <a:off x="144016" y="1600200"/>
            <a:ext cx="8964488" cy="5933932"/>
          </a:xfrm>
          <a:prstGeom prst="rect">
            <a:avLst/>
          </a:prstGeom>
          <a:noFill/>
        </p:spPr>
        <p:txBody>
          <a:bodyPr wrap="square" rtlCol="0">
            <a:spAutoFit/>
          </a:bodyPr>
          <a:lstStyle/>
          <a:p>
            <a:pPr marL="0" indent="0">
              <a:buNone/>
            </a:pPr>
            <a:r>
              <a:rPr lang="fr-FR" sz="2800" b="1" i="1" dirty="0" err="1" smtClean="0">
                <a:solidFill>
                  <a:srgbClr val="FF0000"/>
                </a:solidFill>
              </a:rPr>
              <a:t>Gemein</a:t>
            </a:r>
            <a:r>
              <a:rPr lang="fr-FR" sz="2800" b="1" i="1" dirty="0" smtClean="0">
                <a:solidFill>
                  <a:srgbClr val="FF0000"/>
                </a:solidFill>
              </a:rPr>
              <a:t> </a:t>
            </a:r>
          </a:p>
          <a:p>
            <a:pPr lvl="1"/>
            <a:r>
              <a:rPr lang="en-GB" b="1" i="1" dirty="0" err="1" smtClean="0"/>
              <a:t>Ge·mein·wohl</a:t>
            </a:r>
            <a:r>
              <a:rPr lang="en-GB" dirty="0" smtClean="0"/>
              <a:t>  </a:t>
            </a:r>
            <a:br>
              <a:rPr lang="en-GB" dirty="0" smtClean="0"/>
            </a:br>
            <a:r>
              <a:rPr lang="en-GB" dirty="0" smtClean="0"/>
              <a:t>= </a:t>
            </a:r>
            <a:r>
              <a:rPr lang="en-GB" i="1" dirty="0"/>
              <a:t>bene </a:t>
            </a:r>
            <a:r>
              <a:rPr lang="en-GB" i="1" dirty="0" err="1" smtClean="0"/>
              <a:t>comune</a:t>
            </a:r>
            <a:r>
              <a:rPr lang="en-GB" i="1" dirty="0" smtClean="0"/>
              <a:t> </a:t>
            </a:r>
            <a:r>
              <a:rPr lang="en-GB" dirty="0"/>
              <a:t>(ital.) </a:t>
            </a:r>
            <a:r>
              <a:rPr lang="en-GB" b="1" dirty="0" smtClean="0"/>
              <a:t>vs </a:t>
            </a:r>
            <a:r>
              <a:rPr lang="en-GB" i="1" dirty="0" err="1" smtClean="0"/>
              <a:t>intérêt</a:t>
            </a:r>
            <a:r>
              <a:rPr lang="en-GB" i="1" dirty="0" smtClean="0"/>
              <a:t> </a:t>
            </a:r>
            <a:r>
              <a:rPr lang="en-GB" i="1" dirty="0" err="1" smtClean="0"/>
              <a:t>général</a:t>
            </a:r>
            <a:r>
              <a:rPr lang="en-GB" dirty="0" smtClean="0"/>
              <a:t> </a:t>
            </a:r>
            <a:r>
              <a:rPr lang="en-GB" dirty="0"/>
              <a:t>(</a:t>
            </a:r>
            <a:r>
              <a:rPr lang="en-GB" dirty="0" err="1" smtClean="0"/>
              <a:t>franç</a:t>
            </a:r>
            <a:r>
              <a:rPr lang="en-GB" dirty="0" smtClean="0"/>
              <a:t>.)</a:t>
            </a:r>
          </a:p>
          <a:p>
            <a:pPr lvl="1">
              <a:spcBef>
                <a:spcPts val="1800"/>
              </a:spcBef>
            </a:pPr>
            <a:r>
              <a:rPr lang="en-GB" b="1" dirty="0" err="1"/>
              <a:t>Geˈ</a:t>
            </a:r>
            <a:r>
              <a:rPr lang="en-GB" b="1" dirty="0" err="1" smtClean="0"/>
              <a:t>meingut</a:t>
            </a:r>
            <a:r>
              <a:rPr lang="en-GB" b="1" dirty="0" smtClean="0"/>
              <a:t/>
            </a:r>
            <a:br>
              <a:rPr lang="en-GB" b="1" dirty="0" smtClean="0"/>
            </a:br>
            <a:r>
              <a:rPr lang="en-GB" dirty="0" smtClean="0"/>
              <a:t>=  </a:t>
            </a:r>
            <a:r>
              <a:rPr lang="en-GB" i="1" dirty="0" smtClean="0"/>
              <a:t>bene </a:t>
            </a:r>
            <a:r>
              <a:rPr lang="en-GB" i="1" dirty="0" err="1"/>
              <a:t>comune</a:t>
            </a:r>
            <a:r>
              <a:rPr lang="en-GB" i="1" dirty="0"/>
              <a:t> </a:t>
            </a:r>
            <a:r>
              <a:rPr lang="en-GB" dirty="0"/>
              <a:t>(ital</a:t>
            </a:r>
            <a:r>
              <a:rPr lang="en-GB" dirty="0" smtClean="0"/>
              <a:t>.) </a:t>
            </a:r>
            <a:r>
              <a:rPr lang="en-GB" i="1" dirty="0" err="1" smtClean="0"/>
              <a:t>bien</a:t>
            </a:r>
            <a:r>
              <a:rPr lang="en-GB" i="1" dirty="0" smtClean="0"/>
              <a:t> </a:t>
            </a:r>
            <a:r>
              <a:rPr lang="en-GB" i="1" dirty="0" err="1"/>
              <a:t>commun</a:t>
            </a:r>
            <a:r>
              <a:rPr lang="en-GB" dirty="0"/>
              <a:t>; </a:t>
            </a:r>
            <a:r>
              <a:rPr lang="en-GB" i="1" dirty="0" smtClean="0"/>
              <a:t>fig.</a:t>
            </a:r>
            <a:r>
              <a:rPr lang="en-GB" dirty="0" smtClean="0"/>
              <a:t> </a:t>
            </a:r>
            <a:r>
              <a:rPr lang="en-GB" i="1" dirty="0" err="1"/>
              <a:t>patrimoine</a:t>
            </a:r>
            <a:r>
              <a:rPr lang="en-GB" i="1" dirty="0"/>
              <a:t> </a:t>
            </a:r>
            <a:endParaRPr lang="en-GB" dirty="0"/>
          </a:p>
          <a:p>
            <a:pPr lvl="1">
              <a:spcBef>
                <a:spcPts val="1800"/>
              </a:spcBef>
            </a:pPr>
            <a:r>
              <a:rPr lang="en-GB" b="1" dirty="0" err="1" smtClean="0"/>
              <a:t>Gemeinschaft</a:t>
            </a:r>
            <a:r>
              <a:rPr lang="en-GB" b="1" dirty="0" smtClean="0"/>
              <a:t/>
            </a:r>
            <a:br>
              <a:rPr lang="en-GB" b="1" dirty="0" smtClean="0"/>
            </a:br>
            <a:r>
              <a:rPr lang="en-GB" i="1" dirty="0" err="1" smtClean="0"/>
              <a:t>collettività</a:t>
            </a:r>
            <a:r>
              <a:rPr lang="en-GB" i="1" dirty="0" smtClean="0"/>
              <a:t> </a:t>
            </a:r>
            <a:r>
              <a:rPr lang="en-GB" i="1" dirty="0"/>
              <a:t>/ </a:t>
            </a:r>
            <a:r>
              <a:rPr lang="en-GB" i="1" dirty="0" err="1" smtClean="0"/>
              <a:t>comunanza</a:t>
            </a:r>
            <a:r>
              <a:rPr lang="en-GB" i="1" dirty="0" smtClean="0"/>
              <a:t> </a:t>
            </a:r>
            <a:r>
              <a:rPr lang="en-GB" i="1" dirty="0"/>
              <a:t>/ </a:t>
            </a:r>
            <a:r>
              <a:rPr lang="en-GB" i="1" dirty="0" err="1" smtClean="0"/>
              <a:t>comunione</a:t>
            </a:r>
            <a:r>
              <a:rPr lang="en-GB" i="1" dirty="0" smtClean="0"/>
              <a:t>/ </a:t>
            </a:r>
            <a:r>
              <a:rPr lang="en-GB" i="1" dirty="0" err="1" smtClean="0"/>
              <a:t>comunità</a:t>
            </a:r>
            <a:r>
              <a:rPr lang="en-GB" dirty="0" smtClean="0"/>
              <a:t>  (ital.) </a:t>
            </a:r>
            <a:br>
              <a:rPr lang="en-GB" dirty="0" smtClean="0"/>
            </a:br>
            <a:r>
              <a:rPr lang="en-GB" i="1" dirty="0" err="1" smtClean="0"/>
              <a:t>collectivité</a:t>
            </a:r>
            <a:r>
              <a:rPr lang="en-GB" i="1" dirty="0" smtClean="0"/>
              <a:t>/</a:t>
            </a:r>
            <a:r>
              <a:rPr lang="en-GB" i="1" dirty="0" err="1" smtClean="0"/>
              <a:t>communauté</a:t>
            </a:r>
            <a:r>
              <a:rPr lang="en-GB" i="1" dirty="0" smtClean="0"/>
              <a:t>/</a:t>
            </a:r>
            <a:r>
              <a:rPr lang="en-GB" i="1" dirty="0" err="1" smtClean="0"/>
              <a:t>société</a:t>
            </a:r>
            <a:r>
              <a:rPr lang="en-GB" i="1" dirty="0" smtClean="0"/>
              <a:t> </a:t>
            </a:r>
            <a:r>
              <a:rPr lang="en-GB" dirty="0" smtClean="0"/>
              <a:t>(</a:t>
            </a:r>
            <a:r>
              <a:rPr lang="en-GB" dirty="0" err="1" smtClean="0"/>
              <a:t>franç</a:t>
            </a:r>
            <a:r>
              <a:rPr lang="en-GB" dirty="0" smtClean="0"/>
              <a:t>.)</a:t>
            </a:r>
          </a:p>
          <a:p>
            <a:pPr lvl="1">
              <a:buNone/>
            </a:pPr>
            <a:endParaRPr lang="en-GB" dirty="0"/>
          </a:p>
          <a:p>
            <a:endParaRPr lang="en-GB" sz="2400" dirty="0"/>
          </a:p>
          <a:p>
            <a:endParaRPr lang="en-GB" sz="2400" dirty="0"/>
          </a:p>
          <a:p>
            <a:endParaRPr lang="en-GB" sz="2400" dirty="0"/>
          </a:p>
        </p:txBody>
      </p:sp>
    </p:spTree>
    <p:extLst>
      <p:ext uri="{BB962C8B-B14F-4D97-AF65-F5344CB8AC3E}">
        <p14:creationId xmlns="" xmlns:p14="http://schemas.microsoft.com/office/powerpoint/2010/main" val="158588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C00000"/>
                </a:solidFill>
              </a:rPr>
              <a:t>Des synonymies partielles qui portent </a:t>
            </a:r>
            <a:br>
              <a:rPr lang="fr-FR" sz="3200" b="1" dirty="0" smtClean="0">
                <a:solidFill>
                  <a:srgbClr val="C00000"/>
                </a:solidFill>
              </a:rPr>
            </a:br>
            <a:r>
              <a:rPr lang="fr-FR" sz="3200" b="1" dirty="0" smtClean="0">
                <a:solidFill>
                  <a:srgbClr val="C00000"/>
                </a:solidFill>
              </a:rPr>
              <a:t>des traces de mémoire</a:t>
            </a:r>
            <a:endParaRPr lang="fr-FR" sz="3200" b="1"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sz="2400" b="1" i="1" dirty="0" smtClean="0">
                <a:solidFill>
                  <a:srgbClr val="FF0000"/>
                </a:solidFill>
              </a:rPr>
              <a:t>Bien(s) public(s) </a:t>
            </a:r>
            <a:r>
              <a:rPr lang="fr-FR" sz="2400" dirty="0" smtClean="0"/>
              <a:t>: expressions latines des juristes-consultes, utilisées aussi par les théoriciens du </a:t>
            </a:r>
            <a:r>
              <a:rPr lang="fr-FR" sz="2400" smtClean="0"/>
              <a:t>droit naturel.</a:t>
            </a:r>
            <a:endParaRPr lang="fr-FR" sz="2400" dirty="0" smtClean="0"/>
          </a:p>
          <a:p>
            <a:pPr>
              <a:buNone/>
            </a:pPr>
            <a:r>
              <a:rPr lang="fr-FR" sz="2000" dirty="0" smtClean="0"/>
              <a:t>	 </a:t>
            </a:r>
            <a:r>
              <a:rPr lang="fr-FR" sz="2000" i="1" dirty="0" smtClean="0"/>
              <a:t>Il n’est vrai que le </a:t>
            </a:r>
            <a:r>
              <a:rPr lang="fr-FR" sz="2000" i="1" dirty="0" smtClean="0">
                <a:solidFill>
                  <a:srgbClr val="FF0000"/>
                </a:solidFill>
              </a:rPr>
              <a:t>bien public </a:t>
            </a:r>
            <a:r>
              <a:rPr lang="fr-FR" sz="2000" i="1" dirty="0" smtClean="0"/>
              <a:t>doit l’emporter sur le </a:t>
            </a:r>
            <a:r>
              <a:rPr lang="fr-FR" sz="2000" i="1" dirty="0" smtClean="0">
                <a:solidFill>
                  <a:srgbClr val="FF0000"/>
                </a:solidFill>
              </a:rPr>
              <a:t>bien particulier </a:t>
            </a:r>
            <a:r>
              <a:rPr lang="fr-FR" sz="2000" i="1" dirty="0" smtClean="0"/>
              <a:t>que quand il s’agit de la liberté du citoyen et non quand il s’agit de la propriété  des biens</a:t>
            </a:r>
            <a:r>
              <a:rPr lang="fr-FR" sz="2000" dirty="0" smtClean="0"/>
              <a:t> (Montesquieu EDL XXVI, 15)</a:t>
            </a:r>
          </a:p>
          <a:p>
            <a:pPr>
              <a:buNone/>
            </a:pPr>
            <a:endParaRPr lang="fr-FR" sz="2000" dirty="0" smtClean="0"/>
          </a:p>
          <a:p>
            <a:r>
              <a:rPr lang="fr-FR" sz="2400" b="1" i="1" dirty="0" smtClean="0">
                <a:solidFill>
                  <a:srgbClr val="FF0000"/>
                </a:solidFill>
              </a:rPr>
              <a:t>Intérêt général</a:t>
            </a:r>
            <a:r>
              <a:rPr lang="fr-FR" sz="2400" dirty="0" smtClean="0"/>
              <a:t>: l’influence anglo-saxonne et des Lumières, qui ont développé la notion d’intérêt</a:t>
            </a:r>
          </a:p>
          <a:p>
            <a:endParaRPr lang="fr-FR" sz="2400" dirty="0" smtClean="0"/>
          </a:p>
          <a:p>
            <a:r>
              <a:rPr lang="fr-FR" sz="2400" b="1" i="1" dirty="0" smtClean="0">
                <a:solidFill>
                  <a:srgbClr val="FF0000"/>
                </a:solidFill>
              </a:rPr>
              <a:t>Biens collectifs</a:t>
            </a:r>
            <a:r>
              <a:rPr lang="fr-FR" sz="2400" b="1" i="1" dirty="0" smtClean="0"/>
              <a:t>: </a:t>
            </a:r>
            <a:r>
              <a:rPr lang="fr-FR" sz="2400" dirty="0" smtClean="0"/>
              <a:t>influence de la pensée socialiste?</a:t>
            </a:r>
          </a:p>
          <a:p>
            <a:endParaRPr lang="fr-FR" sz="2400" dirty="0" smtClean="0"/>
          </a:p>
          <a:p>
            <a:r>
              <a:rPr lang="fr-FR" sz="2400" b="1" i="1" dirty="0" smtClean="0">
                <a:solidFill>
                  <a:srgbClr val="FF0000"/>
                </a:solidFill>
              </a:rPr>
              <a:t>Service (s) public(s</a:t>
            </a:r>
            <a:r>
              <a:rPr lang="fr-FR" sz="2400" dirty="0" smtClean="0">
                <a:solidFill>
                  <a:srgbClr val="FF0000"/>
                </a:solidFill>
              </a:rPr>
              <a:t>)</a:t>
            </a:r>
            <a:r>
              <a:rPr lang="fr-FR" sz="2400" dirty="0" smtClean="0"/>
              <a:t>: Développement du rôle de l’Etat</a:t>
            </a:r>
          </a:p>
          <a:p>
            <a:pPr>
              <a:buNone/>
            </a:pPr>
            <a:endParaRPr lang="fr-FR" sz="2400" dirty="0"/>
          </a:p>
        </p:txBody>
      </p:sp>
    </p:spTree>
    <p:extLst>
      <p:ext uri="{BB962C8B-B14F-4D97-AF65-F5344CB8AC3E}">
        <p14:creationId xmlns="" xmlns:p14="http://schemas.microsoft.com/office/powerpoint/2010/main" val="2056794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3200" b="1" dirty="0" smtClean="0">
                <a:solidFill>
                  <a:srgbClr val="C00000"/>
                </a:solidFill>
              </a:rPr>
              <a:t> </a:t>
            </a:r>
            <a:r>
              <a:rPr lang="fr-FR" sz="3200" b="1" i="1" dirty="0" smtClean="0">
                <a:solidFill>
                  <a:srgbClr val="C00000"/>
                </a:solidFill>
              </a:rPr>
              <a:t>Commun </a:t>
            </a:r>
            <a:r>
              <a:rPr lang="fr-FR" sz="3200" b="1" dirty="0" smtClean="0">
                <a:solidFill>
                  <a:srgbClr val="C00000"/>
                </a:solidFill>
              </a:rPr>
              <a:t>dans la durée</a:t>
            </a:r>
            <a:r>
              <a:rPr lang="fr-FR" sz="3200" b="1" i="1" dirty="0" smtClean="0">
                <a:solidFill>
                  <a:srgbClr val="C00000"/>
                </a:solidFill>
              </a:rPr>
              <a:t> </a:t>
            </a:r>
            <a:r>
              <a:rPr lang="fr-FR" sz="3200" b="1" dirty="0" smtClean="0">
                <a:solidFill>
                  <a:srgbClr val="C00000"/>
                </a:solidFill>
              </a:rPr>
              <a:t>dans un corpus littéraire (</a:t>
            </a:r>
            <a:r>
              <a:rPr lang="fr-FR" sz="2400" b="1" dirty="0" smtClean="0">
                <a:solidFill>
                  <a:srgbClr val="C00000"/>
                </a:solidFill>
              </a:rPr>
              <a:t>FRANTEXT</a:t>
            </a:r>
            <a:r>
              <a:rPr lang="fr-FR" sz="3200" b="1" dirty="0" smtClean="0">
                <a:solidFill>
                  <a:srgbClr val="C00000"/>
                </a:solidFill>
              </a:rPr>
              <a:t>) </a:t>
            </a:r>
            <a:endParaRPr lang="fr-FR" sz="3200" b="1" i="1" dirty="0">
              <a:solidFill>
                <a:srgbClr val="C00000"/>
              </a:solidFill>
            </a:endParaRPr>
          </a:p>
        </p:txBody>
      </p:sp>
      <p:sp>
        <p:nvSpPr>
          <p:cNvPr id="9" name="Espace réservé du contenu 8"/>
          <p:cNvSpPr>
            <a:spLocks noGrp="1"/>
          </p:cNvSpPr>
          <p:nvPr>
            <p:ph idx="1"/>
          </p:nvPr>
        </p:nvSpPr>
        <p:spPr/>
        <p:txBody>
          <a:bodyPr>
            <a:normAutofit fontScale="40000" lnSpcReduction="20000"/>
          </a:bodyPr>
          <a:lstStyle/>
          <a:p>
            <a:pPr>
              <a:buNone/>
            </a:pPr>
            <a:r>
              <a:rPr lang="fr-FR" sz="5000" dirty="0" smtClean="0"/>
              <a:t>Échelle : un astérisque représente une fréquence relative de 4 millionième(s)</a:t>
            </a:r>
          </a:p>
          <a:p>
            <a:pPr>
              <a:buNone/>
            </a:pPr>
            <a:endParaRPr lang="fr-FR" dirty="0" smtClean="0"/>
          </a:p>
          <a:p>
            <a:pPr>
              <a:buNone/>
            </a:pPr>
            <a:r>
              <a:rPr lang="fr-FR" dirty="0" smtClean="0"/>
              <a:t>		</a:t>
            </a:r>
            <a:r>
              <a:rPr lang="fr-FR" dirty="0" err="1" smtClean="0"/>
              <a:t>fréq</a:t>
            </a:r>
            <a:r>
              <a:rPr lang="fr-FR" dirty="0" smtClean="0"/>
              <a:t>. abs.	</a:t>
            </a:r>
            <a:r>
              <a:rPr lang="fr-FR" dirty="0" err="1" smtClean="0"/>
              <a:t>fréq</a:t>
            </a:r>
            <a:r>
              <a:rPr lang="fr-FR" dirty="0" smtClean="0"/>
              <a:t>. </a:t>
            </a:r>
            <a:r>
              <a:rPr lang="fr-FR" dirty="0" err="1" smtClean="0"/>
              <a:t>rel</a:t>
            </a:r>
            <a:r>
              <a:rPr lang="fr-FR" dirty="0" smtClean="0"/>
              <a:t>.</a:t>
            </a:r>
          </a:p>
          <a:p>
            <a:pPr>
              <a:buNone/>
            </a:pPr>
            <a:endParaRPr lang="fr-FR" dirty="0" smtClean="0"/>
          </a:p>
          <a:p>
            <a:pPr>
              <a:buNone/>
            </a:pPr>
            <a:r>
              <a:rPr lang="fr-FR" dirty="0" smtClean="0"/>
              <a:t>1150-1199	5	4	*</a:t>
            </a:r>
          </a:p>
          <a:p>
            <a:pPr>
              <a:buNone/>
            </a:pPr>
            <a:r>
              <a:rPr lang="fr-FR" dirty="0" smtClean="0"/>
              <a:t>1200-1249	3	4	*</a:t>
            </a:r>
          </a:p>
          <a:p>
            <a:pPr>
              <a:buNone/>
            </a:pPr>
            <a:r>
              <a:rPr lang="fr-FR" dirty="0" smtClean="0"/>
              <a:t>1250-1299	23	93	************************</a:t>
            </a:r>
          </a:p>
          <a:p>
            <a:pPr>
              <a:buNone/>
            </a:pPr>
            <a:r>
              <a:rPr lang="fr-FR" dirty="0" smtClean="0"/>
              <a:t>1300-1349	43	44	***********</a:t>
            </a:r>
          </a:p>
          <a:p>
            <a:pPr>
              <a:buNone/>
            </a:pPr>
            <a:r>
              <a:rPr lang="fr-FR" sz="3100" dirty="0" smtClean="0"/>
              <a:t>1350-1399</a:t>
            </a:r>
            <a:r>
              <a:rPr lang="fr-FR" dirty="0" smtClean="0"/>
              <a:t>	436	139	***********************************</a:t>
            </a:r>
          </a:p>
          <a:p>
            <a:pPr>
              <a:buNone/>
            </a:pPr>
            <a:r>
              <a:rPr lang="fr-FR" dirty="0" smtClean="0"/>
              <a:t>1400-1449	225	96	************************</a:t>
            </a:r>
          </a:p>
          <a:p>
            <a:pPr>
              <a:buNone/>
            </a:pPr>
            <a:r>
              <a:rPr lang="fr-FR" dirty="0" smtClean="0"/>
              <a:t>1450-1499	106	43	***********</a:t>
            </a:r>
          </a:p>
          <a:p>
            <a:pPr>
              <a:buNone/>
            </a:pPr>
            <a:r>
              <a:rPr lang="fr-FR" dirty="0" smtClean="0"/>
              <a:t>1500-1549	169	115	*****************************</a:t>
            </a:r>
          </a:p>
          <a:p>
            <a:pPr>
              <a:buNone/>
            </a:pPr>
            <a:r>
              <a:rPr lang="fr-FR" sz="3500" dirty="0" smtClean="0"/>
              <a:t>1550-1599</a:t>
            </a:r>
            <a:r>
              <a:rPr lang="fr-FR" dirty="0" smtClean="0"/>
              <a:t>	758	144	************************************</a:t>
            </a:r>
          </a:p>
          <a:p>
            <a:pPr>
              <a:buNone/>
            </a:pPr>
            <a:r>
              <a:rPr lang="fr-FR" dirty="0" smtClean="0"/>
              <a:t>1600-1649	1141	104	**************************</a:t>
            </a:r>
          </a:p>
          <a:p>
            <a:pPr>
              <a:buNone/>
            </a:pPr>
            <a:r>
              <a:rPr lang="fr-FR" dirty="0" smtClean="0"/>
              <a:t>1650-1699	1269	95	************************</a:t>
            </a:r>
          </a:p>
          <a:p>
            <a:pPr>
              <a:buNone/>
            </a:pPr>
            <a:r>
              <a:rPr lang="fr-FR" dirty="0" smtClean="0"/>
              <a:t>1700-1749	868	68	*****************</a:t>
            </a:r>
          </a:p>
          <a:p>
            <a:pPr>
              <a:buNone/>
            </a:pPr>
            <a:r>
              <a:rPr lang="fr-FR" dirty="0" smtClean="0"/>
              <a:t>1750-1799	2311	101	**************************</a:t>
            </a:r>
          </a:p>
          <a:p>
            <a:pPr>
              <a:buNone/>
            </a:pPr>
            <a:r>
              <a:rPr lang="fr-FR" dirty="0" smtClean="0"/>
              <a:t>1800-1849	2388	70	******************</a:t>
            </a:r>
          </a:p>
          <a:p>
            <a:pPr>
              <a:buNone/>
            </a:pPr>
            <a:r>
              <a:rPr lang="fr-FR" dirty="0" smtClean="0"/>
              <a:t>1850-1899	2021	50	*************</a:t>
            </a:r>
          </a:p>
          <a:p>
            <a:pPr>
              <a:buNone/>
            </a:pPr>
            <a:r>
              <a:rPr lang="fr-FR" dirty="0" smtClean="0"/>
              <a:t>1900-1949	3600	67	*****************</a:t>
            </a:r>
          </a:p>
          <a:p>
            <a:pPr>
              <a:buNone/>
            </a:pPr>
            <a:r>
              <a:rPr lang="fr-FR" dirty="0" smtClean="0"/>
              <a:t>1950-1999	5348	81	*********************</a:t>
            </a:r>
          </a:p>
          <a:p>
            <a:pPr>
              <a:buNone/>
            </a:pPr>
            <a:r>
              <a:rPr lang="fr-FR" dirty="0" smtClean="0"/>
              <a:t>2000-2049	635	44	***********</a:t>
            </a:r>
          </a:p>
          <a:p>
            <a:pPr>
              <a:buNone/>
            </a:pPr>
            <a:endParaRPr lang="fr-FR" dirty="0"/>
          </a:p>
        </p:txBody>
      </p:sp>
    </p:spTree>
    <p:extLst>
      <p:ext uri="{BB962C8B-B14F-4D97-AF65-F5344CB8AC3E}">
        <p14:creationId xmlns="" xmlns:p14="http://schemas.microsoft.com/office/powerpoint/2010/main" val="12353647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3200" b="1" i="1" dirty="0" smtClean="0">
                <a:solidFill>
                  <a:srgbClr val="C00000"/>
                </a:solidFill>
              </a:rPr>
              <a:t>Commun(e)(s) </a:t>
            </a:r>
            <a:r>
              <a:rPr lang="fr-FR" sz="3200" b="1" dirty="0" smtClean="0">
                <a:solidFill>
                  <a:srgbClr val="C00000"/>
                </a:solidFill>
              </a:rPr>
              <a:t>dans la durée</a:t>
            </a:r>
            <a:br>
              <a:rPr lang="fr-FR" sz="3200" b="1" dirty="0" smtClean="0">
                <a:solidFill>
                  <a:srgbClr val="C00000"/>
                </a:solidFill>
              </a:rPr>
            </a:br>
            <a:r>
              <a:rPr lang="fr-FR" sz="3200" b="1" dirty="0" smtClean="0">
                <a:solidFill>
                  <a:srgbClr val="C00000"/>
                </a:solidFill>
              </a:rPr>
              <a:t> Repères quantitatifs dans</a:t>
            </a:r>
            <a:r>
              <a:rPr lang="fr-FR" sz="3200" b="1" i="1" dirty="0" smtClean="0">
                <a:solidFill>
                  <a:srgbClr val="C00000"/>
                </a:solidFill>
              </a:rPr>
              <a:t> </a:t>
            </a:r>
            <a:r>
              <a:rPr lang="fr-FR" sz="3200" b="1" dirty="0" smtClean="0">
                <a:solidFill>
                  <a:srgbClr val="C00000"/>
                </a:solidFill>
              </a:rPr>
              <a:t>l’Archive FRANTEXT. </a:t>
            </a:r>
            <a:endParaRPr lang="fr-FR" sz="3200" b="1" i="1" dirty="0">
              <a:solidFill>
                <a:srgbClr val="C00000"/>
              </a:solidFill>
            </a:endParaRPr>
          </a:p>
        </p:txBody>
      </p:sp>
      <p:sp>
        <p:nvSpPr>
          <p:cNvPr id="9" name="Espace réservé du contenu 8"/>
          <p:cNvSpPr>
            <a:spLocks noGrp="1"/>
          </p:cNvSpPr>
          <p:nvPr>
            <p:ph idx="1"/>
          </p:nvPr>
        </p:nvSpPr>
        <p:spPr/>
        <p:txBody>
          <a:bodyPr>
            <a:normAutofit fontScale="40000" lnSpcReduction="20000"/>
          </a:bodyPr>
          <a:lstStyle/>
          <a:p>
            <a:pPr>
              <a:buNone/>
            </a:pPr>
            <a:r>
              <a:rPr lang="fr-FR" sz="5000" dirty="0" smtClean="0"/>
              <a:t>Échelle : un astérisque représente une fréquence relative de 8 millionième(s)</a:t>
            </a:r>
          </a:p>
          <a:p>
            <a:pPr>
              <a:buNone/>
            </a:pPr>
            <a:endParaRPr lang="fr-FR" dirty="0" smtClean="0"/>
          </a:p>
          <a:p>
            <a:pPr>
              <a:buNone/>
            </a:pPr>
            <a:r>
              <a:rPr lang="fr-FR" dirty="0" smtClean="0"/>
              <a:t>		</a:t>
            </a:r>
            <a:r>
              <a:rPr lang="fr-FR" dirty="0" err="1" smtClean="0"/>
              <a:t>fréq</a:t>
            </a:r>
            <a:r>
              <a:rPr lang="fr-FR" dirty="0" smtClean="0"/>
              <a:t>. abs.	</a:t>
            </a:r>
            <a:r>
              <a:rPr lang="fr-FR" dirty="0" err="1" smtClean="0"/>
              <a:t>fréq</a:t>
            </a:r>
            <a:r>
              <a:rPr lang="fr-FR" dirty="0" smtClean="0"/>
              <a:t>. </a:t>
            </a:r>
            <a:r>
              <a:rPr lang="fr-FR" dirty="0" err="1" smtClean="0"/>
              <a:t>rel</a:t>
            </a:r>
            <a:r>
              <a:rPr lang="fr-FR" dirty="0" smtClean="0"/>
              <a:t>.</a:t>
            </a:r>
          </a:p>
          <a:p>
            <a:pPr>
              <a:buNone/>
            </a:pPr>
            <a:endParaRPr lang="fr-FR" dirty="0" smtClean="0"/>
          </a:p>
          <a:p>
            <a:pPr>
              <a:buNone/>
            </a:pPr>
            <a:r>
              <a:rPr lang="fr-FR" sz="3500" dirty="0" smtClean="0"/>
              <a:t>1550-1599</a:t>
            </a:r>
            <a:r>
              <a:rPr lang="fr-FR" dirty="0" smtClean="0"/>
              <a:t>	1487	283	************************************</a:t>
            </a:r>
          </a:p>
          <a:p>
            <a:pPr>
              <a:buNone/>
            </a:pPr>
            <a:r>
              <a:rPr lang="fr-FR" dirty="0" smtClean="0"/>
              <a:t>1350-1399	788	252	********************************</a:t>
            </a:r>
          </a:p>
          <a:p>
            <a:pPr>
              <a:buNone/>
            </a:pPr>
            <a:r>
              <a:rPr lang="fr-FR" dirty="0" smtClean="0"/>
              <a:t>1600-1649	2608	239	******************************</a:t>
            </a:r>
          </a:p>
          <a:p>
            <a:pPr>
              <a:buNone/>
            </a:pPr>
            <a:r>
              <a:rPr lang="fr-FR" dirty="0" smtClean="0"/>
              <a:t>1750-1799	5412	237	******************************</a:t>
            </a:r>
          </a:p>
          <a:p>
            <a:pPr>
              <a:buNone/>
            </a:pPr>
            <a:r>
              <a:rPr lang="fr-FR" dirty="0" smtClean="0"/>
              <a:t>1650-1699	2767	207	**************************</a:t>
            </a:r>
          </a:p>
          <a:p>
            <a:pPr>
              <a:buNone/>
            </a:pPr>
            <a:r>
              <a:rPr lang="fr-FR" dirty="0" smtClean="0"/>
              <a:t>1800-1849	6312	187	************************</a:t>
            </a:r>
          </a:p>
          <a:p>
            <a:pPr>
              <a:buNone/>
            </a:pPr>
            <a:r>
              <a:rPr lang="fr-FR" dirty="0" smtClean="0"/>
              <a:t>1400-1449	423	181	***********************</a:t>
            </a:r>
          </a:p>
          <a:p>
            <a:pPr>
              <a:buNone/>
            </a:pPr>
            <a:r>
              <a:rPr lang="fr-FR" dirty="0" smtClean="0"/>
              <a:t>1950-1999	11701	177	***********************</a:t>
            </a:r>
          </a:p>
          <a:p>
            <a:pPr>
              <a:buNone/>
            </a:pPr>
            <a:r>
              <a:rPr lang="fr-FR" dirty="0" smtClean="0"/>
              <a:t>1500-1549	259	176	**********************</a:t>
            </a:r>
          </a:p>
          <a:p>
            <a:pPr>
              <a:buNone/>
            </a:pPr>
            <a:r>
              <a:rPr lang="fr-FR" dirty="0" smtClean="0"/>
              <a:t>1900-1949	8219	154	********************</a:t>
            </a:r>
          </a:p>
          <a:p>
            <a:pPr>
              <a:buNone/>
            </a:pPr>
            <a:r>
              <a:rPr lang="fr-FR" dirty="0" smtClean="0"/>
              <a:t>1700-1749	1851	146	*******************</a:t>
            </a:r>
          </a:p>
          <a:p>
            <a:pPr>
              <a:buNone/>
            </a:pPr>
            <a:r>
              <a:rPr lang="fr-FR" dirty="0" smtClean="0"/>
              <a:t>1250-1299	32	129	*****************</a:t>
            </a:r>
          </a:p>
          <a:p>
            <a:pPr>
              <a:buNone/>
            </a:pPr>
            <a:r>
              <a:rPr lang="fr-FR" dirty="0" smtClean="0"/>
              <a:t>1850-1899	5121	128	****************</a:t>
            </a:r>
          </a:p>
          <a:p>
            <a:pPr>
              <a:buNone/>
            </a:pPr>
            <a:r>
              <a:rPr lang="fr-FR" dirty="0" smtClean="0"/>
              <a:t>2000-2049	1550	108	**************</a:t>
            </a:r>
          </a:p>
          <a:p>
            <a:pPr>
              <a:buNone/>
            </a:pPr>
            <a:r>
              <a:rPr lang="fr-FR" dirty="0" smtClean="0"/>
              <a:t>1450-1499	241	99	*************</a:t>
            </a:r>
          </a:p>
          <a:p>
            <a:pPr>
              <a:buNone/>
            </a:pPr>
            <a:r>
              <a:rPr lang="fr-FR" dirty="0" smtClean="0"/>
              <a:t>1300-1349	83	86	***********</a:t>
            </a:r>
          </a:p>
          <a:p>
            <a:pPr>
              <a:buNone/>
            </a:pPr>
            <a:r>
              <a:rPr lang="fr-FR" dirty="0" smtClean="0"/>
              <a:t>1150-1199	10	9	**</a:t>
            </a:r>
          </a:p>
          <a:p>
            <a:pPr>
              <a:buNone/>
            </a:pPr>
            <a:r>
              <a:rPr lang="fr-FR" dirty="0" smtClean="0"/>
              <a:t>1200-1249	3	4	*</a:t>
            </a:r>
          </a:p>
          <a:p>
            <a:pPr>
              <a:buNone/>
            </a:pPr>
            <a:endParaRPr lang="fr-FR" dirty="0" smtClean="0"/>
          </a:p>
          <a:p>
            <a:pPr>
              <a:buNone/>
            </a:pPr>
            <a:endParaRPr lang="fr-FR" dirty="0"/>
          </a:p>
        </p:txBody>
      </p:sp>
    </p:spTree>
    <p:extLst>
      <p:ext uri="{BB962C8B-B14F-4D97-AF65-F5344CB8AC3E}">
        <p14:creationId xmlns="" xmlns:p14="http://schemas.microsoft.com/office/powerpoint/2010/main" val="3640873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3200" b="1" dirty="0" smtClean="0">
                <a:solidFill>
                  <a:srgbClr val="C00000"/>
                </a:solidFill>
              </a:rPr>
              <a:t>Aux  origines textuelles du </a:t>
            </a:r>
            <a:r>
              <a:rPr lang="fr-FR" sz="3200" b="1" i="1" dirty="0" smtClean="0">
                <a:solidFill>
                  <a:srgbClr val="C00000"/>
                </a:solidFill>
              </a:rPr>
              <a:t>bien commun</a:t>
            </a:r>
            <a:br>
              <a:rPr lang="fr-FR" sz="3200" b="1" i="1" dirty="0" smtClean="0">
                <a:solidFill>
                  <a:srgbClr val="C00000"/>
                </a:solidFill>
              </a:rPr>
            </a:br>
            <a:r>
              <a:rPr lang="fr-FR" sz="3200" b="1" i="1" smtClean="0">
                <a:solidFill>
                  <a:srgbClr val="C00000"/>
                </a:solidFill>
              </a:rPr>
              <a:t> </a:t>
            </a:r>
            <a:r>
              <a:rPr lang="fr-FR" sz="2400" b="1" smtClean="0">
                <a:solidFill>
                  <a:srgbClr val="C00000"/>
                </a:solidFill>
              </a:rPr>
              <a:t>Trajet thématique FRANTEXT/GALLICA.</a:t>
            </a:r>
            <a:endParaRPr lang="fr-FR" sz="2400" b="1" i="1" dirty="0">
              <a:solidFill>
                <a:srgbClr val="C00000"/>
              </a:solidFill>
            </a:endParaRPr>
          </a:p>
        </p:txBody>
      </p:sp>
      <p:sp>
        <p:nvSpPr>
          <p:cNvPr id="9" name="Espace réservé du contenu 8"/>
          <p:cNvSpPr>
            <a:spLocks noGrp="1"/>
          </p:cNvSpPr>
          <p:nvPr>
            <p:ph idx="1"/>
          </p:nvPr>
        </p:nvSpPr>
        <p:spPr>
          <a:xfrm>
            <a:off x="457200" y="1412776"/>
            <a:ext cx="8363272" cy="5184576"/>
          </a:xfrm>
        </p:spPr>
        <p:txBody>
          <a:bodyPr>
            <a:normAutofit fontScale="25000" lnSpcReduction="20000"/>
          </a:bodyPr>
          <a:lstStyle/>
          <a:p>
            <a:pPr>
              <a:buNone/>
            </a:pPr>
            <a:r>
              <a:rPr lang="fr-FR" sz="5600" dirty="0" smtClean="0">
                <a:solidFill>
                  <a:srgbClr val="FF0000"/>
                </a:solidFill>
              </a:rPr>
              <a:t>ORESME Nicole/</a:t>
            </a:r>
            <a:r>
              <a:rPr lang="fr-FR" sz="5600" i="1" dirty="0" smtClean="0">
                <a:solidFill>
                  <a:srgbClr val="FF0000"/>
                </a:solidFill>
              </a:rPr>
              <a:t>Le Livre de Ethiques d'Aristote</a:t>
            </a:r>
            <a:r>
              <a:rPr lang="fr-FR" sz="5600" dirty="0" smtClean="0">
                <a:solidFill>
                  <a:srgbClr val="FF0000"/>
                </a:solidFill>
              </a:rPr>
              <a:t>/1370, 10 occurrences. </a:t>
            </a:r>
          </a:p>
          <a:p>
            <a:pPr>
              <a:buNone/>
            </a:pPr>
            <a:r>
              <a:rPr lang="fr-FR" sz="5600" dirty="0" smtClean="0"/>
              <a:t>Pages 450-451 / LIVRE VIII IL DETERMINE DE </a:t>
            </a:r>
            <a:r>
              <a:rPr lang="fr-FR" sz="5600" dirty="0" err="1" smtClean="0"/>
              <a:t>AMISTIé</a:t>
            </a:r>
            <a:r>
              <a:rPr lang="fr-FR" sz="5600" dirty="0" smtClean="0"/>
              <a:t>, 19. </a:t>
            </a:r>
          </a:p>
          <a:p>
            <a:pPr>
              <a:buNone/>
            </a:pPr>
            <a:r>
              <a:rPr lang="fr-FR" sz="5600" dirty="0" smtClean="0"/>
              <a:t>Il monstre comment </a:t>
            </a:r>
            <a:r>
              <a:rPr lang="fr-FR" sz="5600" dirty="0" err="1" smtClean="0"/>
              <a:t>accusacions</a:t>
            </a:r>
            <a:r>
              <a:rPr lang="fr-FR" sz="5600" dirty="0" smtClean="0"/>
              <a:t> sont faites es </a:t>
            </a:r>
            <a:r>
              <a:rPr lang="fr-FR" sz="5600" dirty="0" err="1" smtClean="0"/>
              <a:t>amistiéz</a:t>
            </a:r>
            <a:r>
              <a:rPr lang="fr-FR" sz="5600" dirty="0" smtClean="0"/>
              <a:t> qui sont selon </a:t>
            </a:r>
            <a:r>
              <a:rPr lang="fr-FR" sz="5600" dirty="0" err="1" smtClean="0"/>
              <a:t>inequalité</a:t>
            </a:r>
            <a:r>
              <a:rPr lang="fr-FR" sz="5600" dirty="0" smtClean="0"/>
              <a:t>.</a:t>
            </a:r>
          </a:p>
          <a:p>
            <a:pPr>
              <a:buNone/>
            </a:pPr>
            <a:r>
              <a:rPr lang="fr-FR" sz="5600" i="1" dirty="0" smtClean="0"/>
              <a:t>Car l' en ne </a:t>
            </a:r>
            <a:r>
              <a:rPr lang="fr-FR" sz="5600" i="1" dirty="0" err="1" smtClean="0"/>
              <a:t>honeure</a:t>
            </a:r>
            <a:r>
              <a:rPr lang="fr-FR" sz="5600" i="1" dirty="0" smtClean="0"/>
              <a:t> pas celui qui ne fait onques bien a la </a:t>
            </a:r>
            <a:r>
              <a:rPr lang="fr-FR" sz="5600" i="1" dirty="0" err="1" smtClean="0">
                <a:solidFill>
                  <a:srgbClr val="FF0000"/>
                </a:solidFill>
              </a:rPr>
              <a:t>communité</a:t>
            </a:r>
            <a:r>
              <a:rPr lang="fr-FR" sz="5600" i="1" dirty="0" smtClean="0"/>
              <a:t>. Mais a celui qui bien fait a la </a:t>
            </a:r>
            <a:r>
              <a:rPr lang="fr-FR" sz="5600" i="1" dirty="0" err="1" smtClean="0">
                <a:solidFill>
                  <a:srgbClr val="FF0000"/>
                </a:solidFill>
              </a:rPr>
              <a:t>communité</a:t>
            </a:r>
            <a:r>
              <a:rPr lang="fr-FR" sz="5600" i="1" dirty="0" smtClean="0"/>
              <a:t>, l' en </a:t>
            </a:r>
            <a:r>
              <a:rPr lang="fr-FR" sz="5600" i="1" dirty="0" err="1" smtClean="0"/>
              <a:t>ly</a:t>
            </a:r>
            <a:r>
              <a:rPr lang="fr-FR" sz="5600" i="1" dirty="0" smtClean="0"/>
              <a:t> donne </a:t>
            </a:r>
            <a:r>
              <a:rPr lang="fr-FR" sz="5600" i="1" dirty="0" smtClean="0">
                <a:solidFill>
                  <a:srgbClr val="FF0000"/>
                </a:solidFill>
              </a:rPr>
              <a:t>bien commun </a:t>
            </a:r>
            <a:r>
              <a:rPr lang="fr-FR" sz="5600" i="1" dirty="0" smtClean="0"/>
              <a:t>; et </a:t>
            </a:r>
            <a:r>
              <a:rPr lang="fr-FR" sz="5600" i="1" dirty="0" err="1" smtClean="0"/>
              <a:t>honeur</a:t>
            </a:r>
            <a:r>
              <a:rPr lang="fr-FR" sz="5600" i="1" dirty="0" smtClean="0"/>
              <a:t> est </a:t>
            </a:r>
            <a:r>
              <a:rPr lang="fr-FR" sz="5600" i="1" dirty="0" smtClean="0">
                <a:solidFill>
                  <a:srgbClr val="FF0000"/>
                </a:solidFill>
              </a:rPr>
              <a:t>bien commun</a:t>
            </a:r>
            <a:r>
              <a:rPr lang="fr-FR" sz="5600" i="1" dirty="0" smtClean="0"/>
              <a:t>. Car il n' est pas convenable que une </a:t>
            </a:r>
            <a:r>
              <a:rPr lang="fr-FR" sz="5600" i="1" dirty="0" err="1" smtClean="0"/>
              <a:t>meïsme</a:t>
            </a:r>
            <a:r>
              <a:rPr lang="fr-FR" sz="5600" i="1" dirty="0" smtClean="0"/>
              <a:t> personne soit </a:t>
            </a:r>
            <a:r>
              <a:rPr lang="fr-FR" sz="5600" i="1" dirty="0" smtClean="0">
                <a:solidFill>
                  <a:srgbClr val="FF0000"/>
                </a:solidFill>
              </a:rPr>
              <a:t>des biens communs </a:t>
            </a:r>
            <a:r>
              <a:rPr lang="fr-FR" sz="5600" i="1" dirty="0" smtClean="0"/>
              <a:t>et enrichi et honoré. </a:t>
            </a:r>
            <a:endParaRPr lang="fr-FR" sz="5600" dirty="0" smtClean="0"/>
          </a:p>
          <a:p>
            <a:pPr>
              <a:buNone/>
            </a:pPr>
            <a:endParaRPr lang="fr-FR" sz="5600" dirty="0" smtClean="0"/>
          </a:p>
          <a:p>
            <a:pPr>
              <a:buNone/>
            </a:pPr>
            <a:r>
              <a:rPr lang="fr-FR" sz="5600" dirty="0" smtClean="0">
                <a:solidFill>
                  <a:srgbClr val="FF0000"/>
                </a:solidFill>
              </a:rPr>
              <a:t>FOULECHAT Denis/</a:t>
            </a:r>
            <a:r>
              <a:rPr lang="fr-FR" sz="5600" i="1" dirty="0" smtClean="0">
                <a:solidFill>
                  <a:srgbClr val="FF0000"/>
                </a:solidFill>
              </a:rPr>
              <a:t>Le </a:t>
            </a:r>
            <a:r>
              <a:rPr lang="fr-FR" sz="5600" i="1" dirty="0" err="1" smtClean="0">
                <a:solidFill>
                  <a:srgbClr val="FF0000"/>
                </a:solidFill>
              </a:rPr>
              <a:t>policratique</a:t>
            </a:r>
            <a:r>
              <a:rPr lang="fr-FR" sz="5600" i="1" dirty="0" smtClean="0">
                <a:solidFill>
                  <a:srgbClr val="FF0000"/>
                </a:solidFill>
              </a:rPr>
              <a:t> de Jean de Salisbury</a:t>
            </a:r>
            <a:r>
              <a:rPr lang="fr-FR" sz="5600" dirty="0" smtClean="0">
                <a:solidFill>
                  <a:srgbClr val="FF0000"/>
                </a:solidFill>
              </a:rPr>
              <a:t>. Livres VI et VII, 1372, 15 occurrences de </a:t>
            </a:r>
            <a:r>
              <a:rPr lang="fr-FR" sz="5600" i="1" dirty="0" smtClean="0">
                <a:solidFill>
                  <a:srgbClr val="FF0000"/>
                </a:solidFill>
              </a:rPr>
              <a:t>Bien commun</a:t>
            </a:r>
            <a:endParaRPr lang="fr-FR" sz="5600" dirty="0" smtClean="0"/>
          </a:p>
          <a:p>
            <a:pPr>
              <a:buNone/>
            </a:pPr>
            <a:r>
              <a:rPr lang="fr-FR" sz="5600" dirty="0" smtClean="0"/>
              <a:t>Pages 170c-170d : </a:t>
            </a:r>
          </a:p>
          <a:p>
            <a:pPr>
              <a:buNone/>
            </a:pPr>
            <a:r>
              <a:rPr lang="fr-FR" sz="5600" i="1" dirty="0" smtClean="0"/>
              <a:t>Que les vices des princes, des juges et des </a:t>
            </a:r>
            <a:r>
              <a:rPr lang="fr-FR" sz="5600" i="1" dirty="0" err="1" smtClean="0"/>
              <a:t>maistres</a:t>
            </a:r>
            <a:r>
              <a:rPr lang="fr-FR" sz="5600" i="1" dirty="0" smtClean="0"/>
              <a:t> doivent </a:t>
            </a:r>
            <a:r>
              <a:rPr lang="fr-FR" sz="5600" i="1" dirty="0" err="1" smtClean="0"/>
              <a:t>estre</a:t>
            </a:r>
            <a:r>
              <a:rPr lang="fr-FR" sz="5600" i="1" dirty="0" smtClean="0"/>
              <a:t> supportez pour ce que en </a:t>
            </a:r>
            <a:r>
              <a:rPr lang="fr-FR" sz="5600" i="1" dirty="0" err="1" smtClean="0"/>
              <a:t>eulz</a:t>
            </a:r>
            <a:r>
              <a:rPr lang="fr-FR" sz="5600" i="1" dirty="0" smtClean="0"/>
              <a:t> sont aucuns </a:t>
            </a:r>
            <a:r>
              <a:rPr lang="fr-FR" sz="5600" i="1" dirty="0" err="1" smtClean="0"/>
              <a:t>regars</a:t>
            </a:r>
            <a:r>
              <a:rPr lang="fr-FR" sz="5600" i="1" dirty="0" smtClean="0"/>
              <a:t> de </a:t>
            </a:r>
            <a:r>
              <a:rPr lang="fr-FR" sz="5600" i="1" dirty="0" err="1" smtClean="0"/>
              <a:t>divinacion</a:t>
            </a:r>
            <a:r>
              <a:rPr lang="fr-FR" sz="5600" i="1" dirty="0" smtClean="0"/>
              <a:t> du </a:t>
            </a:r>
            <a:r>
              <a:rPr lang="fr-FR" sz="5600" i="1" dirty="0" smtClean="0">
                <a:solidFill>
                  <a:srgbClr val="FF0000"/>
                </a:solidFill>
              </a:rPr>
              <a:t>salut commun </a:t>
            </a:r>
            <a:r>
              <a:rPr lang="fr-FR" sz="5600" i="1" dirty="0" smtClean="0"/>
              <a:t>et que il sont </a:t>
            </a:r>
            <a:r>
              <a:rPr lang="fr-FR" sz="5600" i="1" dirty="0" err="1" smtClean="0"/>
              <a:t>desfenseurs</a:t>
            </a:r>
            <a:r>
              <a:rPr lang="fr-FR" sz="5600" i="1" dirty="0" smtClean="0"/>
              <a:t> du commun aussi come l’ estomac </a:t>
            </a:r>
            <a:r>
              <a:rPr lang="fr-FR" sz="5600" i="1" dirty="0" err="1" smtClean="0"/>
              <a:t>depart</a:t>
            </a:r>
            <a:r>
              <a:rPr lang="fr-FR" sz="5600" i="1" dirty="0" smtClean="0"/>
              <a:t> et envoie le </a:t>
            </a:r>
            <a:r>
              <a:rPr lang="fr-FR" sz="5600" i="1" dirty="0" err="1" smtClean="0"/>
              <a:t>nourrissement</a:t>
            </a:r>
            <a:r>
              <a:rPr lang="fr-FR" sz="5600" i="1" dirty="0" smtClean="0"/>
              <a:t> au corps ; et ce est selon la sentence de messire Adrien.</a:t>
            </a:r>
            <a:endParaRPr lang="fr-FR" sz="5600" dirty="0" smtClean="0"/>
          </a:p>
          <a:p>
            <a:pPr>
              <a:buNone/>
            </a:pPr>
            <a:r>
              <a:rPr lang="fr-FR" sz="5600" i="1" dirty="0" smtClean="0"/>
              <a:t>On lit que </a:t>
            </a:r>
            <a:r>
              <a:rPr lang="fr-FR" sz="5600" i="1" dirty="0" err="1" smtClean="0"/>
              <a:t>Socrates</a:t>
            </a:r>
            <a:r>
              <a:rPr lang="fr-FR" sz="5600" i="1" dirty="0" smtClean="0"/>
              <a:t> institua le fait du </a:t>
            </a:r>
            <a:r>
              <a:rPr lang="fr-FR" sz="5600" i="1" dirty="0" smtClean="0">
                <a:solidFill>
                  <a:srgbClr val="FF0000"/>
                </a:solidFill>
              </a:rPr>
              <a:t>bien commun </a:t>
            </a:r>
            <a:r>
              <a:rPr lang="fr-FR" sz="5600" i="1" dirty="0" smtClean="0"/>
              <a:t>et sur ce donna comme </a:t>
            </a:r>
            <a:r>
              <a:rPr lang="fr-FR" sz="5600" i="1" dirty="0" err="1" smtClean="0"/>
              <a:t>demans</a:t>
            </a:r>
            <a:r>
              <a:rPr lang="fr-FR" sz="5600" i="1" dirty="0" smtClean="0"/>
              <a:t> les </a:t>
            </a:r>
            <a:r>
              <a:rPr lang="fr-FR" sz="5600" i="1" dirty="0" err="1" smtClean="0"/>
              <a:t>quiex</a:t>
            </a:r>
            <a:r>
              <a:rPr lang="fr-FR" sz="5600" i="1" dirty="0" smtClean="0"/>
              <a:t>, si comme l’en dit, </a:t>
            </a:r>
            <a:r>
              <a:rPr lang="fr-FR" sz="5600" i="1" dirty="0" err="1" smtClean="0"/>
              <a:t>sembloient</a:t>
            </a:r>
            <a:r>
              <a:rPr lang="fr-FR" sz="5600" i="1" dirty="0" smtClean="0"/>
              <a:t> sourdre de vraie </a:t>
            </a:r>
            <a:r>
              <a:rPr lang="fr-FR" sz="5600" i="1" dirty="0" err="1" smtClean="0"/>
              <a:t>purté</a:t>
            </a:r>
            <a:r>
              <a:rPr lang="fr-FR" sz="5600" i="1" dirty="0" smtClean="0"/>
              <a:t> de sapience aussi comme d’une fontaine de nature </a:t>
            </a:r>
            <a:endParaRPr lang="fr-FR" sz="5600" dirty="0" smtClean="0"/>
          </a:p>
          <a:p>
            <a:pPr>
              <a:buNone/>
            </a:pPr>
            <a:r>
              <a:rPr lang="fr-FR" sz="5600" dirty="0" smtClean="0"/>
              <a:t>Pages 171b-171d : </a:t>
            </a:r>
          </a:p>
          <a:p>
            <a:pPr>
              <a:buNone/>
            </a:pPr>
            <a:r>
              <a:rPr lang="fr-FR" sz="5600" i="1" dirty="0" smtClean="0"/>
              <a:t>De la jointure du </a:t>
            </a:r>
            <a:r>
              <a:rPr lang="fr-FR" sz="5600" i="1" dirty="0" err="1" smtClean="0"/>
              <a:t>chief</a:t>
            </a:r>
            <a:r>
              <a:rPr lang="fr-FR" sz="5600" i="1" dirty="0" smtClean="0"/>
              <a:t> et des membres de la </a:t>
            </a:r>
            <a:r>
              <a:rPr lang="fr-FR" sz="5600" i="1" dirty="0" err="1" smtClean="0"/>
              <a:t>communité</a:t>
            </a:r>
            <a:r>
              <a:rPr lang="fr-FR" sz="5600" i="1" dirty="0" smtClean="0"/>
              <a:t> ; et que le prince est une </a:t>
            </a:r>
            <a:r>
              <a:rPr lang="fr-FR" sz="5600" i="1" dirty="0" err="1" smtClean="0"/>
              <a:t>ymage</a:t>
            </a:r>
            <a:r>
              <a:rPr lang="fr-FR" sz="5600" i="1" dirty="0" smtClean="0"/>
              <a:t> de la divinité ; et aussi du crime de la </a:t>
            </a:r>
            <a:r>
              <a:rPr lang="fr-FR" sz="5600" i="1" dirty="0" err="1" smtClean="0"/>
              <a:t>magesté</a:t>
            </a:r>
            <a:r>
              <a:rPr lang="fr-FR" sz="5600" i="1" dirty="0" smtClean="0"/>
              <a:t> et des choses qui sont a garder en loyauté.</a:t>
            </a:r>
            <a:endParaRPr lang="fr-FR" sz="5600" dirty="0" smtClean="0"/>
          </a:p>
          <a:p>
            <a:pPr>
              <a:buNone/>
            </a:pPr>
            <a:r>
              <a:rPr lang="fr-FR" sz="5600" i="1" dirty="0" smtClean="0"/>
              <a:t>…Si  personne </a:t>
            </a:r>
            <a:r>
              <a:rPr lang="fr-FR" sz="5600" i="1" dirty="0" err="1" smtClean="0"/>
              <a:t>avra</a:t>
            </a:r>
            <a:r>
              <a:rPr lang="fr-FR" sz="5600" i="1" dirty="0" smtClean="0"/>
              <a:t> porté armes contre le </a:t>
            </a:r>
            <a:r>
              <a:rPr lang="fr-FR" sz="5600" i="1" dirty="0" err="1" smtClean="0"/>
              <a:t>païs</a:t>
            </a:r>
            <a:r>
              <a:rPr lang="fr-FR" sz="5600" i="1" dirty="0" smtClean="0"/>
              <a:t>, ou s’ il laisse le prince en bataille publique et s’en fuit, ou qui </a:t>
            </a:r>
            <a:r>
              <a:rPr lang="fr-FR" sz="5600" i="1" dirty="0" err="1" smtClean="0"/>
              <a:t>avra</a:t>
            </a:r>
            <a:r>
              <a:rPr lang="fr-FR" sz="5600" i="1" dirty="0" smtClean="0"/>
              <a:t> </a:t>
            </a:r>
            <a:r>
              <a:rPr lang="fr-FR" sz="5600" i="1" dirty="0" err="1" smtClean="0"/>
              <a:t>esmeu</a:t>
            </a:r>
            <a:r>
              <a:rPr lang="fr-FR" sz="5600" i="1" dirty="0" smtClean="0"/>
              <a:t> le peuple en </a:t>
            </a:r>
            <a:r>
              <a:rPr lang="fr-FR" sz="5600" i="1" dirty="0" err="1" smtClean="0"/>
              <a:t>descort</a:t>
            </a:r>
            <a:r>
              <a:rPr lang="fr-FR" sz="5600" i="1" dirty="0" smtClean="0"/>
              <a:t> contre </a:t>
            </a:r>
            <a:r>
              <a:rPr lang="fr-FR" sz="5600" i="1" dirty="0" smtClean="0">
                <a:solidFill>
                  <a:srgbClr val="FF0000"/>
                </a:solidFill>
              </a:rPr>
              <a:t>le bien commun </a:t>
            </a:r>
            <a:r>
              <a:rPr lang="fr-FR" sz="5600" i="1" dirty="0" smtClean="0"/>
              <a:t>ou qui a ce le sollicitera, ou qui </a:t>
            </a:r>
            <a:r>
              <a:rPr lang="fr-FR" sz="5600" i="1" dirty="0" err="1" smtClean="0"/>
              <a:t>avra</a:t>
            </a:r>
            <a:r>
              <a:rPr lang="fr-FR" sz="5600" i="1" dirty="0" smtClean="0"/>
              <a:t> </a:t>
            </a:r>
            <a:r>
              <a:rPr lang="fr-FR" sz="5600" i="1" dirty="0" err="1" smtClean="0"/>
              <a:t>aidié</a:t>
            </a:r>
            <a:r>
              <a:rPr lang="fr-FR" sz="5600" i="1" dirty="0" smtClean="0"/>
              <a:t> et porté les </a:t>
            </a:r>
            <a:r>
              <a:rPr lang="fr-FR" sz="5600" i="1" dirty="0" err="1" smtClean="0"/>
              <a:t>anemis</a:t>
            </a:r>
            <a:r>
              <a:rPr lang="fr-FR" sz="5600" i="1" dirty="0" smtClean="0"/>
              <a:t> ou les fais des adversaires du peuple et du </a:t>
            </a:r>
            <a:r>
              <a:rPr lang="fr-FR" sz="5600" i="1" dirty="0" smtClean="0">
                <a:solidFill>
                  <a:srgbClr val="FF0000"/>
                </a:solidFill>
              </a:rPr>
              <a:t>bien commun </a:t>
            </a:r>
            <a:r>
              <a:rPr lang="fr-FR" sz="5600" i="1" dirty="0" smtClean="0"/>
              <a:t>et leur aide par </a:t>
            </a:r>
            <a:r>
              <a:rPr lang="fr-FR" sz="5600" i="1" dirty="0" err="1" smtClean="0"/>
              <a:t>compaignie</a:t>
            </a:r>
            <a:r>
              <a:rPr lang="fr-FR" sz="5600" i="1" dirty="0" smtClean="0"/>
              <a:t>, par </a:t>
            </a:r>
            <a:r>
              <a:rPr lang="fr-FR" sz="5600" i="1" dirty="0" err="1" smtClean="0"/>
              <a:t>barat</a:t>
            </a:r>
            <a:r>
              <a:rPr lang="fr-FR" sz="5600" i="1" dirty="0" smtClean="0"/>
              <a:t>, par fraude, par armes, par ars, </a:t>
            </a:r>
            <a:r>
              <a:rPr lang="fr-FR" sz="5600" i="1" dirty="0" err="1" smtClean="0"/>
              <a:t>arbalestes</a:t>
            </a:r>
            <a:r>
              <a:rPr lang="fr-FR" sz="5600" i="1" dirty="0" smtClean="0"/>
              <a:t>, par or, par argent ou par autre chose, ou, s’il </a:t>
            </a:r>
            <a:r>
              <a:rPr lang="fr-FR" sz="5600" i="1" dirty="0" err="1" smtClean="0"/>
              <a:t>avient</a:t>
            </a:r>
            <a:r>
              <a:rPr lang="fr-FR" sz="5600" i="1" dirty="0" smtClean="0"/>
              <a:t> que les amis du </a:t>
            </a:r>
            <a:r>
              <a:rPr lang="fr-FR" sz="5600" i="1" dirty="0" smtClean="0">
                <a:solidFill>
                  <a:srgbClr val="FF0000"/>
                </a:solidFill>
              </a:rPr>
              <a:t>commun</a:t>
            </a:r>
            <a:r>
              <a:rPr lang="fr-FR" sz="5600" i="1" dirty="0" smtClean="0"/>
              <a:t> soient tournez et </a:t>
            </a:r>
            <a:r>
              <a:rPr lang="fr-FR" sz="5600" i="1" dirty="0" err="1" smtClean="0"/>
              <a:t>faiz</a:t>
            </a:r>
            <a:r>
              <a:rPr lang="fr-FR" sz="5600" i="1" dirty="0" smtClean="0"/>
              <a:t> </a:t>
            </a:r>
            <a:r>
              <a:rPr lang="fr-FR" sz="5600" i="1" dirty="0" err="1" smtClean="0"/>
              <a:t>anemis</a:t>
            </a:r>
            <a:r>
              <a:rPr lang="fr-FR" sz="5600" i="1" dirty="0" smtClean="0"/>
              <a:t>, par quel </a:t>
            </a:r>
            <a:r>
              <a:rPr lang="fr-FR" sz="5600" i="1" dirty="0" err="1" smtClean="0"/>
              <a:t>barat</a:t>
            </a:r>
            <a:r>
              <a:rPr lang="fr-FR" sz="5600" i="1" dirty="0" smtClean="0"/>
              <a:t> ce a </a:t>
            </a:r>
            <a:r>
              <a:rPr lang="fr-FR" sz="5600" i="1" dirty="0" err="1" smtClean="0"/>
              <a:t>esté</a:t>
            </a:r>
            <a:r>
              <a:rPr lang="fr-FR" sz="5600" i="1" dirty="0" smtClean="0"/>
              <a:t> fait, ou que l’en ait fait que les prisons du </a:t>
            </a:r>
            <a:r>
              <a:rPr lang="fr-FR" sz="5600" i="1" dirty="0" err="1" smtClean="0"/>
              <a:t>paÿs</a:t>
            </a:r>
            <a:r>
              <a:rPr lang="fr-FR" sz="5600" i="1" dirty="0" smtClean="0"/>
              <a:t> soient mis a plus </a:t>
            </a:r>
            <a:r>
              <a:rPr lang="fr-FR" sz="5600" i="1" dirty="0" err="1" smtClean="0"/>
              <a:t>grant</a:t>
            </a:r>
            <a:r>
              <a:rPr lang="fr-FR" sz="5600" i="1" dirty="0" smtClean="0"/>
              <a:t> rançon ou dommage du </a:t>
            </a:r>
            <a:r>
              <a:rPr lang="fr-FR" sz="5600" i="1" dirty="0" smtClean="0">
                <a:solidFill>
                  <a:srgbClr val="FF0000"/>
                </a:solidFill>
              </a:rPr>
              <a:t>bien commun </a:t>
            </a:r>
            <a:r>
              <a:rPr lang="fr-FR" sz="5600" i="1" dirty="0" smtClean="0"/>
              <a:t>ou se l’en a fait que les gens </a:t>
            </a:r>
            <a:r>
              <a:rPr lang="fr-FR" sz="5600" i="1" dirty="0" err="1" smtClean="0"/>
              <a:t>estranges</a:t>
            </a:r>
            <a:r>
              <a:rPr lang="fr-FR" sz="5600" i="1" dirty="0" smtClean="0"/>
              <a:t> </a:t>
            </a:r>
            <a:r>
              <a:rPr lang="fr-FR" sz="5600" i="1" dirty="0" err="1" smtClean="0"/>
              <a:t>obeïssent</a:t>
            </a:r>
            <a:r>
              <a:rPr lang="fr-FR" sz="5600" i="1" dirty="0" smtClean="0"/>
              <a:t> moins au profit </a:t>
            </a:r>
            <a:r>
              <a:rPr lang="fr-FR" sz="5600" i="1" dirty="0" smtClean="0">
                <a:solidFill>
                  <a:srgbClr val="FF0000"/>
                </a:solidFill>
              </a:rPr>
              <a:t>commun</a:t>
            </a:r>
            <a:r>
              <a:rPr lang="fr-FR" sz="5600" i="1" dirty="0" smtClean="0"/>
              <a:t>, ou qui </a:t>
            </a:r>
            <a:r>
              <a:rPr lang="fr-FR" sz="5600" i="1" dirty="0" err="1" smtClean="0"/>
              <a:t>avra</a:t>
            </a:r>
            <a:r>
              <a:rPr lang="fr-FR" sz="5600" i="1" dirty="0" smtClean="0"/>
              <a:t> </a:t>
            </a:r>
            <a:r>
              <a:rPr lang="fr-FR" sz="5600" i="1" dirty="0" err="1" smtClean="0"/>
              <a:t>laissié</a:t>
            </a:r>
            <a:r>
              <a:rPr lang="fr-FR" sz="5600" i="1" dirty="0" smtClean="0"/>
              <a:t> </a:t>
            </a:r>
            <a:r>
              <a:rPr lang="fr-FR" sz="5600" i="1" dirty="0" err="1" smtClean="0"/>
              <a:t>aler</a:t>
            </a:r>
            <a:r>
              <a:rPr lang="fr-FR" sz="5600" i="1" dirty="0" smtClean="0"/>
              <a:t> aucun malfaiteur qui en jugement ara confessé son  forfait</a:t>
            </a:r>
            <a:endParaRPr lang="fr-FR" sz="5600" dirty="0" smtClean="0"/>
          </a:p>
          <a:p>
            <a:pPr>
              <a:buNone/>
            </a:pPr>
            <a:endParaRPr lang="fr-FR" sz="5600" dirty="0" smtClean="0"/>
          </a:p>
          <a:p>
            <a:pPr>
              <a:buNone/>
            </a:pPr>
            <a:endParaRPr lang="fr-FR" sz="5600" dirty="0" smtClean="0"/>
          </a:p>
          <a:p>
            <a:pPr>
              <a:buNone/>
            </a:pPr>
            <a:endParaRPr lang="fr-FR" dirty="0"/>
          </a:p>
        </p:txBody>
      </p:sp>
    </p:spTree>
    <p:extLst>
      <p:ext uri="{BB962C8B-B14F-4D97-AF65-F5344CB8AC3E}">
        <p14:creationId xmlns="" xmlns:p14="http://schemas.microsoft.com/office/powerpoint/2010/main" val="40896161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2800" b="1" dirty="0" smtClean="0">
                <a:solidFill>
                  <a:srgbClr val="C00000"/>
                </a:solidFill>
              </a:rPr>
              <a:t>Trajet thématique 2: </a:t>
            </a:r>
            <a:br>
              <a:rPr lang="fr-FR" sz="2800" b="1" dirty="0" smtClean="0">
                <a:solidFill>
                  <a:srgbClr val="C00000"/>
                </a:solidFill>
              </a:rPr>
            </a:br>
            <a:r>
              <a:rPr lang="fr-FR" sz="2800" b="1" dirty="0" smtClean="0">
                <a:solidFill>
                  <a:srgbClr val="C00000"/>
                </a:solidFill>
              </a:rPr>
              <a:t>le </a:t>
            </a:r>
            <a:r>
              <a:rPr lang="fr-FR" sz="2800" b="1" i="1" dirty="0" smtClean="0">
                <a:solidFill>
                  <a:srgbClr val="C00000"/>
                </a:solidFill>
              </a:rPr>
              <a:t>Bien commun </a:t>
            </a:r>
            <a:r>
              <a:rPr lang="fr-FR" sz="2800" b="1" dirty="0" smtClean="0">
                <a:solidFill>
                  <a:srgbClr val="C00000"/>
                </a:solidFill>
              </a:rPr>
              <a:t>dans la société d’Ancien Régime</a:t>
            </a:r>
            <a:endParaRPr lang="fr-FR" sz="2800" b="1" i="1" dirty="0">
              <a:solidFill>
                <a:srgbClr val="C00000"/>
              </a:solidFill>
            </a:endParaRPr>
          </a:p>
        </p:txBody>
      </p:sp>
      <p:sp>
        <p:nvSpPr>
          <p:cNvPr id="9" name="Espace réservé du contenu 8"/>
          <p:cNvSpPr>
            <a:spLocks noGrp="1"/>
          </p:cNvSpPr>
          <p:nvPr>
            <p:ph idx="1"/>
          </p:nvPr>
        </p:nvSpPr>
        <p:spPr>
          <a:xfrm>
            <a:off x="0" y="1600200"/>
            <a:ext cx="9144000" cy="4525963"/>
          </a:xfrm>
        </p:spPr>
        <p:txBody>
          <a:bodyPr>
            <a:normAutofit fontScale="77500" lnSpcReduction="20000"/>
          </a:bodyPr>
          <a:lstStyle/>
          <a:p>
            <a:pPr>
              <a:buNone/>
            </a:pPr>
            <a:endParaRPr lang="fr-FR" sz="1700" dirty="0" smtClean="0"/>
          </a:p>
          <a:p>
            <a:r>
              <a:rPr lang="fr-FR" sz="1800" b="1" dirty="0" smtClean="0"/>
              <a:t>Le théâtre de P. Corneille. Partie 1 / </a:t>
            </a:r>
            <a:r>
              <a:rPr lang="fr-FR" sz="1800" b="1" dirty="0" err="1" smtClean="0"/>
              <a:t>reveu</a:t>
            </a:r>
            <a:r>
              <a:rPr lang="fr-FR" sz="1800" b="1" dirty="0" smtClean="0"/>
              <a:t> et corrigé par l'</a:t>
            </a:r>
            <a:r>
              <a:rPr lang="fr-FR" sz="1800" b="1" dirty="0" err="1" smtClean="0"/>
              <a:t>autheur</a:t>
            </a:r>
            <a:r>
              <a:rPr lang="fr-FR" sz="1800" b="1" dirty="0" smtClean="0"/>
              <a:t> - 1663 </a:t>
            </a:r>
          </a:p>
          <a:p>
            <a:pPr>
              <a:buNone/>
            </a:pPr>
            <a:r>
              <a:rPr lang="fr-FR" sz="1800" dirty="0" smtClean="0"/>
              <a:t>	1. </a:t>
            </a:r>
            <a:r>
              <a:rPr lang="fr-FR" sz="1800" i="1" dirty="0" smtClean="0"/>
              <a:t>Et pour mieux </a:t>
            </a:r>
            <a:r>
              <a:rPr lang="fr-FR" sz="1800" i="1" dirty="0" err="1" smtClean="0"/>
              <a:t>asseurer</a:t>
            </a:r>
            <a:r>
              <a:rPr lang="fr-FR" sz="1800" i="1" dirty="0" smtClean="0"/>
              <a:t> le </a:t>
            </a:r>
            <a:r>
              <a:rPr lang="fr-FR" sz="1800" i="1" dirty="0" smtClean="0">
                <a:solidFill>
                  <a:srgbClr val="FF0000"/>
                </a:solidFill>
              </a:rPr>
              <a:t>bien commun de tous</a:t>
            </a:r>
            <a:r>
              <a:rPr lang="fr-FR" sz="1800" i="1" dirty="0" smtClean="0"/>
              <a:t>, </a:t>
            </a:r>
          </a:p>
          <a:p>
            <a:pPr>
              <a:buNone/>
            </a:pPr>
            <a:r>
              <a:rPr lang="fr-FR" sz="1800" i="1" dirty="0" smtClean="0"/>
              <a:t>	Donnez un successeur qui soit digne de vous </a:t>
            </a:r>
            <a:endParaRPr lang="fr-FR" sz="1800" b="1" i="1" dirty="0" smtClean="0"/>
          </a:p>
          <a:p>
            <a:pPr>
              <a:buNone/>
            </a:pPr>
            <a:r>
              <a:rPr lang="fr-FR" sz="1800" i="1" dirty="0" smtClean="0"/>
              <a:t>	2. Encor que </a:t>
            </a:r>
            <a:r>
              <a:rPr lang="fr-FR" sz="1800" i="1" dirty="0" err="1" smtClean="0"/>
              <a:t>vostre</a:t>
            </a:r>
            <a:r>
              <a:rPr lang="fr-FR" sz="1800" i="1" dirty="0" smtClean="0"/>
              <a:t> ardeur à la mienne réponde, </a:t>
            </a:r>
          </a:p>
          <a:p>
            <a:pPr>
              <a:buNone/>
            </a:pPr>
            <a:r>
              <a:rPr lang="fr-FR" sz="1800" i="1" dirty="0" smtClean="0"/>
              <a:t>	Je ne veux plus d'un </a:t>
            </a:r>
            <a:r>
              <a:rPr lang="fr-FR" sz="1800" i="1" dirty="0" smtClean="0">
                <a:solidFill>
                  <a:srgbClr val="FF0000"/>
                </a:solidFill>
              </a:rPr>
              <a:t>bien commun à tout le monde</a:t>
            </a:r>
            <a:r>
              <a:rPr lang="fr-FR" sz="1800" i="1" dirty="0" smtClean="0"/>
              <a:t>. </a:t>
            </a:r>
          </a:p>
          <a:p>
            <a:pPr>
              <a:buNone/>
            </a:pPr>
            <a:r>
              <a:rPr lang="fr-FR" sz="1800" i="1" dirty="0" smtClean="0"/>
              <a:t>	Si vous nommez ma </a:t>
            </a:r>
            <a:r>
              <a:rPr lang="fr-FR" sz="1800" i="1" dirty="0" err="1" smtClean="0"/>
              <a:t>flame</a:t>
            </a:r>
            <a:r>
              <a:rPr lang="fr-FR" sz="1800" i="1" dirty="0" smtClean="0"/>
              <a:t> un </a:t>
            </a:r>
            <a:r>
              <a:rPr lang="fr-FR" sz="1800" i="1" dirty="0" smtClean="0">
                <a:solidFill>
                  <a:srgbClr val="FF0000"/>
                </a:solidFill>
              </a:rPr>
              <a:t>bien commun a tous</a:t>
            </a:r>
            <a:r>
              <a:rPr lang="fr-FR" sz="1800" i="1" dirty="0" smtClean="0"/>
              <a:t>, </a:t>
            </a:r>
          </a:p>
          <a:p>
            <a:pPr>
              <a:buNone/>
            </a:pPr>
            <a:r>
              <a:rPr lang="fr-FR" sz="1800" i="1" dirty="0" smtClean="0"/>
              <a:t>	Je n'aime pour le moins personne plus que vous</a:t>
            </a:r>
          </a:p>
          <a:p>
            <a:pPr>
              <a:buNone/>
            </a:pPr>
            <a:endParaRPr lang="fr-FR" sz="1800" b="1" dirty="0" smtClean="0"/>
          </a:p>
          <a:p>
            <a:r>
              <a:rPr lang="fr-FR" sz="1700" b="1" dirty="0" smtClean="0"/>
              <a:t>BERNIER François/Abrégé de la philosophie de Gassendi/1684 Pages 473-474 / LIVRE 2 CHAPITRE 7</a:t>
            </a:r>
          </a:p>
          <a:p>
            <a:pPr>
              <a:buNone/>
            </a:pPr>
            <a:r>
              <a:rPr lang="fr-FR" sz="1700" dirty="0" smtClean="0"/>
              <a:t>	….</a:t>
            </a:r>
            <a:r>
              <a:rPr lang="fr-FR" sz="1700" i="1" dirty="0" smtClean="0"/>
              <a:t>que ce soit ou la nature, ou la </a:t>
            </a:r>
            <a:r>
              <a:rPr lang="fr-FR" sz="1700" i="1" dirty="0" err="1" smtClean="0"/>
              <a:t>loy</a:t>
            </a:r>
            <a:r>
              <a:rPr lang="fr-FR" sz="1700" i="1" dirty="0" smtClean="0"/>
              <a:t>, ou la coutume qui fasse le beau, et l' </a:t>
            </a:r>
            <a:r>
              <a:rPr lang="fr-FR" sz="1700" i="1" dirty="0" err="1" smtClean="0"/>
              <a:t>honneste</a:t>
            </a:r>
            <a:r>
              <a:rPr lang="fr-FR" sz="1700" i="1" dirty="0" smtClean="0"/>
              <a:t>, c' est toujours la nature qui commande de le garder pour le </a:t>
            </a:r>
            <a:r>
              <a:rPr lang="fr-FR" sz="1800" i="1" dirty="0" smtClean="0">
                <a:solidFill>
                  <a:srgbClr val="FF0000"/>
                </a:solidFill>
              </a:rPr>
              <a:t>bien commun </a:t>
            </a:r>
            <a:r>
              <a:rPr lang="fr-FR" sz="1700" i="1" dirty="0" smtClean="0"/>
              <a:t>dans lequel le bien, et le salut particulier qui est naturel à un chacun, se trouve compris.</a:t>
            </a:r>
          </a:p>
          <a:p>
            <a:pPr>
              <a:buNone/>
            </a:pPr>
            <a:endParaRPr lang="fr-FR" sz="1700" i="1" dirty="0" smtClean="0"/>
          </a:p>
          <a:p>
            <a:r>
              <a:rPr lang="fr-FR" sz="1800" b="1" dirty="0" smtClean="0"/>
              <a:t>La France intéressée à rétablir l'édit de Nantes (par Charles </a:t>
            </a:r>
            <a:r>
              <a:rPr lang="fr-FR" sz="1800" b="1" dirty="0" err="1" smtClean="0"/>
              <a:t>Ancillon</a:t>
            </a:r>
            <a:r>
              <a:rPr lang="fr-FR" sz="1800" b="1" dirty="0" smtClean="0"/>
              <a:t>) - 1690 </a:t>
            </a:r>
            <a:endParaRPr lang="fr-FR" sz="1800" dirty="0" smtClean="0"/>
          </a:p>
          <a:p>
            <a:pPr>
              <a:buNone/>
            </a:pPr>
            <a:r>
              <a:rPr lang="fr-FR" sz="1800" dirty="0" smtClean="0"/>
              <a:t>	</a:t>
            </a:r>
            <a:r>
              <a:rPr lang="fr-FR" sz="1800" b="1" i="1" dirty="0" smtClean="0"/>
              <a:t> </a:t>
            </a:r>
            <a:r>
              <a:rPr lang="fr-FR" sz="1800" i="1" dirty="0" smtClean="0"/>
              <a:t>Eux mêmes sont témoins qu'ils </a:t>
            </a:r>
            <a:r>
              <a:rPr lang="fr-FR" sz="1800" i="1" dirty="0" err="1" smtClean="0"/>
              <a:t>étoient</a:t>
            </a:r>
            <a:r>
              <a:rPr lang="fr-FR" sz="1800" i="1" dirty="0" smtClean="0"/>
              <a:t> en bonne odeur, pour leur probité, pour leur </a:t>
            </a:r>
            <a:r>
              <a:rPr lang="fr-FR" sz="1800" i="1" dirty="0" err="1" smtClean="0"/>
              <a:t>pieté</a:t>
            </a:r>
            <a:r>
              <a:rPr lang="fr-FR" sz="1800" i="1" dirty="0" smtClean="0"/>
              <a:t> &amp; pour le zèle qu'ils avoient pour le </a:t>
            </a:r>
            <a:r>
              <a:rPr lang="fr-FR" sz="1800" i="1" dirty="0" smtClean="0">
                <a:solidFill>
                  <a:srgbClr val="FF0000"/>
                </a:solidFill>
              </a:rPr>
              <a:t>bien commun </a:t>
            </a:r>
            <a:r>
              <a:rPr lang="fr-FR" sz="1800" i="1" dirty="0" smtClean="0"/>
              <a:t>de la Patrie</a:t>
            </a:r>
          </a:p>
          <a:p>
            <a:pPr>
              <a:buNone/>
            </a:pPr>
            <a:endParaRPr lang="fr-FR" sz="1800" i="1" dirty="0" smtClean="0"/>
          </a:p>
          <a:p>
            <a:r>
              <a:rPr lang="fr-FR" sz="1800" b="1" dirty="0" smtClean="0"/>
              <a:t>Dictionnaire universel, contenant généralement tous les mots </a:t>
            </a:r>
            <a:r>
              <a:rPr lang="fr-FR" sz="1800" b="1" dirty="0" err="1" smtClean="0"/>
              <a:t>françois</a:t>
            </a:r>
            <a:r>
              <a:rPr lang="fr-FR" sz="1800" b="1" dirty="0" smtClean="0"/>
              <a:t> tant vieux que modernes &amp; les termes des sciences et des arts,.... Tome 1 / . Recueilli &amp; compilé par feu messire Antoine Furetière,... Seconde édition </a:t>
            </a:r>
            <a:r>
              <a:rPr lang="fr-FR" sz="1800" b="1" dirty="0" err="1" smtClean="0"/>
              <a:t>revüe</a:t>
            </a:r>
            <a:r>
              <a:rPr lang="fr-FR" sz="1800" b="1" dirty="0" smtClean="0"/>
              <a:t>, corrigée &amp; augmentée par Monsieur </a:t>
            </a:r>
            <a:r>
              <a:rPr lang="fr-FR" sz="1800" b="1" dirty="0" err="1" smtClean="0"/>
              <a:t>Basnage</a:t>
            </a:r>
            <a:r>
              <a:rPr lang="fr-FR" sz="1800" b="1" dirty="0" smtClean="0"/>
              <a:t> de </a:t>
            </a:r>
            <a:r>
              <a:rPr lang="fr-FR" sz="1800" b="1" dirty="0" err="1" smtClean="0"/>
              <a:t>Bauval</a:t>
            </a:r>
            <a:r>
              <a:rPr lang="fr-FR" sz="1800" b="1" dirty="0" smtClean="0"/>
              <a:t> - 1701 </a:t>
            </a:r>
          </a:p>
          <a:p>
            <a:pPr>
              <a:buNone/>
            </a:pPr>
            <a:r>
              <a:rPr lang="fr-FR" sz="1800" dirty="0" smtClean="0"/>
              <a:t>	</a:t>
            </a:r>
            <a:r>
              <a:rPr lang="fr-FR" sz="1800" b="1" i="1" dirty="0" smtClean="0"/>
              <a:t> </a:t>
            </a:r>
            <a:r>
              <a:rPr lang="fr-FR" sz="1800" i="1" dirty="0" smtClean="0"/>
              <a:t>CHOSE, </a:t>
            </a:r>
            <a:r>
              <a:rPr lang="fr-FR" sz="1800" i="1" dirty="0" err="1" smtClean="0"/>
              <a:t>sedit</a:t>
            </a:r>
            <a:r>
              <a:rPr lang="fr-FR" sz="1800" i="1" dirty="0" smtClean="0"/>
              <a:t> encore du </a:t>
            </a:r>
            <a:r>
              <a:rPr lang="fr-FR" sz="1800" i="1" dirty="0" smtClean="0">
                <a:solidFill>
                  <a:srgbClr val="FF0000"/>
                </a:solidFill>
              </a:rPr>
              <a:t>bien commun</a:t>
            </a:r>
            <a:r>
              <a:rPr lang="fr-FR" sz="1800" i="1" dirty="0" smtClean="0"/>
              <a:t> et on appelle la chose publique, ce qui regarde l’Etat, la République</a:t>
            </a:r>
          </a:p>
          <a:p>
            <a:pPr>
              <a:buNone/>
            </a:pPr>
            <a:endParaRPr lang="fr-FR" sz="1800" i="1" dirty="0" smtClean="0"/>
          </a:p>
          <a:p>
            <a:pPr>
              <a:buNone/>
            </a:pPr>
            <a:endParaRPr lang="fr-FR" sz="1800" i="1" dirty="0" smtClean="0"/>
          </a:p>
          <a:p>
            <a:pPr>
              <a:buNone/>
            </a:pPr>
            <a:endParaRPr lang="fr-FR" sz="1700" i="1" dirty="0" smtClean="0"/>
          </a:p>
          <a:p>
            <a:pPr>
              <a:buNone/>
            </a:pPr>
            <a:endParaRPr lang="fr-FR" dirty="0"/>
          </a:p>
        </p:txBody>
      </p:sp>
    </p:spTree>
    <p:extLst>
      <p:ext uri="{BB962C8B-B14F-4D97-AF65-F5344CB8AC3E}">
        <p14:creationId xmlns="" xmlns:p14="http://schemas.microsoft.com/office/powerpoint/2010/main" val="7667485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116632"/>
            <a:ext cx="8229600" cy="1143000"/>
          </a:xfrm>
        </p:spPr>
        <p:txBody>
          <a:bodyPr>
            <a:noAutofit/>
          </a:bodyPr>
          <a:lstStyle/>
          <a:p>
            <a:r>
              <a:rPr lang="fr-FR" sz="2400" b="1" dirty="0" smtClean="0">
                <a:solidFill>
                  <a:srgbClr val="C00000"/>
                </a:solidFill>
              </a:rPr>
              <a:t>Trajet thématique 3: </a:t>
            </a:r>
            <a:br>
              <a:rPr lang="fr-FR" sz="2400" b="1" dirty="0" smtClean="0">
                <a:solidFill>
                  <a:srgbClr val="C00000"/>
                </a:solidFill>
              </a:rPr>
            </a:br>
            <a:r>
              <a:rPr lang="fr-FR" sz="2400" b="1" i="1" dirty="0" smtClean="0">
                <a:solidFill>
                  <a:srgbClr val="C00000"/>
                </a:solidFill>
              </a:rPr>
              <a:t>Biens communs, </a:t>
            </a:r>
            <a:r>
              <a:rPr lang="fr-FR" sz="2400" b="1" dirty="0" smtClean="0">
                <a:solidFill>
                  <a:srgbClr val="C00000"/>
                </a:solidFill>
              </a:rPr>
              <a:t>et</a:t>
            </a:r>
            <a:r>
              <a:rPr lang="fr-FR" sz="2400" b="1" i="1" dirty="0" smtClean="0">
                <a:solidFill>
                  <a:srgbClr val="C00000"/>
                </a:solidFill>
              </a:rPr>
              <a:t> intérêt général </a:t>
            </a:r>
            <a:r>
              <a:rPr lang="fr-FR" sz="2400" b="1" dirty="0" smtClean="0">
                <a:solidFill>
                  <a:srgbClr val="C00000"/>
                </a:solidFill>
              </a:rPr>
              <a:t>dans la pensée (pré-) révolutionnaire</a:t>
            </a:r>
            <a:endParaRPr lang="fr-FR" sz="2400" b="1" i="1" dirty="0">
              <a:solidFill>
                <a:srgbClr val="C00000"/>
              </a:solidFill>
            </a:endParaRPr>
          </a:p>
        </p:txBody>
      </p:sp>
      <p:sp>
        <p:nvSpPr>
          <p:cNvPr id="9" name="Espace réservé du contenu 8"/>
          <p:cNvSpPr>
            <a:spLocks noGrp="1"/>
          </p:cNvSpPr>
          <p:nvPr>
            <p:ph idx="1"/>
          </p:nvPr>
        </p:nvSpPr>
        <p:spPr>
          <a:xfrm>
            <a:off x="107504" y="1412776"/>
            <a:ext cx="8928992" cy="5069160"/>
          </a:xfrm>
        </p:spPr>
        <p:txBody>
          <a:bodyPr>
            <a:noAutofit/>
          </a:bodyPr>
          <a:lstStyle/>
          <a:p>
            <a:pPr>
              <a:buNone/>
            </a:pPr>
            <a:r>
              <a:rPr lang="fr-FR" sz="1300" b="1" dirty="0" smtClean="0"/>
              <a:t>ROUSSEAU Jean-Jacques/ </a:t>
            </a:r>
            <a:r>
              <a:rPr lang="fr-FR" sz="1300" b="1" i="1" dirty="0" smtClean="0"/>
              <a:t>Les Rêveries du promeneur solitaire/1778</a:t>
            </a:r>
            <a:r>
              <a:rPr lang="fr-FR" sz="1300" b="1" dirty="0" smtClean="0"/>
              <a:t>/ </a:t>
            </a:r>
            <a:r>
              <a:rPr lang="fr-FR" sz="1300" b="1" dirty="0" err="1" smtClean="0"/>
              <a:t>QUATRIèME</a:t>
            </a:r>
            <a:r>
              <a:rPr lang="fr-FR" sz="1300" b="1" dirty="0" smtClean="0"/>
              <a:t> PROMENADE</a:t>
            </a:r>
          </a:p>
          <a:p>
            <a:pPr>
              <a:buNone/>
            </a:pPr>
            <a:r>
              <a:rPr lang="fr-FR" sz="1300" dirty="0" smtClean="0"/>
              <a:t> 	… il a droit de réclamer partout où il le trouve, et dont on ne peut le frustrer sans commettre le plus inique de tous les vols, puisqu' il est de ces </a:t>
            </a:r>
            <a:r>
              <a:rPr lang="fr-FR" sz="1300" dirty="0" smtClean="0">
                <a:solidFill>
                  <a:srgbClr val="FF0000"/>
                </a:solidFill>
              </a:rPr>
              <a:t>biens communs à tous dont la communication n' en prive point celui qui le donne.</a:t>
            </a:r>
          </a:p>
          <a:p>
            <a:pPr>
              <a:spcBef>
                <a:spcPts val="1200"/>
              </a:spcBef>
              <a:buNone/>
            </a:pPr>
            <a:r>
              <a:rPr lang="fr-FR" sz="1300" b="1" dirty="0" smtClean="0"/>
              <a:t>Du contrat social , par J.-J. Rousseau,... Nouvelle édition - 1793 </a:t>
            </a:r>
            <a:endParaRPr lang="fr-FR" sz="1300" dirty="0" smtClean="0"/>
          </a:p>
          <a:p>
            <a:pPr>
              <a:buNone/>
            </a:pPr>
            <a:r>
              <a:rPr lang="fr-FR" sz="1300" b="1" dirty="0" smtClean="0"/>
              <a:t>	 1 : </a:t>
            </a:r>
            <a:r>
              <a:rPr lang="fr-FR" sz="1300" b="1" i="1" dirty="0" smtClean="0"/>
              <a:t> </a:t>
            </a:r>
            <a:r>
              <a:rPr lang="fr-FR" sz="1300" i="1" dirty="0" smtClean="0"/>
              <a:t>Ces deux états naturellement inséparables sont également funestes au </a:t>
            </a:r>
            <a:r>
              <a:rPr lang="fr-FR" sz="1300" i="1" dirty="0" smtClean="0">
                <a:solidFill>
                  <a:srgbClr val="FF0000"/>
                </a:solidFill>
              </a:rPr>
              <a:t>bien commun</a:t>
            </a:r>
          </a:p>
          <a:p>
            <a:pPr>
              <a:buNone/>
            </a:pPr>
            <a:r>
              <a:rPr lang="fr-FR" sz="1300" b="1" i="1" dirty="0" smtClean="0"/>
              <a:t>	 2 :  </a:t>
            </a:r>
            <a:r>
              <a:rPr lang="fr-FR" sz="1300" i="1" dirty="0" smtClean="0"/>
              <a:t>CHAPITRE PREMIER, Que la souveraineté est inaliénable, LA première et la plus importante conséquence des principes ci-devant établis est , que la volonté générale peut seule diriger les forces de l'État selon la fin de son institution , qui est le </a:t>
            </a:r>
            <a:r>
              <a:rPr lang="fr-FR" sz="1300" i="1" dirty="0" smtClean="0">
                <a:solidFill>
                  <a:srgbClr val="FF0000"/>
                </a:solidFill>
              </a:rPr>
              <a:t>bien commun</a:t>
            </a:r>
            <a:r>
              <a:rPr lang="fr-FR" sz="1300" i="1" dirty="0" smtClean="0"/>
              <a:t> : car si l'opposition des intérêts particuliers a rendu nécessaire l'établissement des sociétés, c'est l'accord de ces mêmes intérêts qui l'a rendu possible</a:t>
            </a:r>
          </a:p>
          <a:p>
            <a:pPr>
              <a:spcBef>
                <a:spcPts val="1200"/>
              </a:spcBef>
              <a:buNone/>
            </a:pPr>
            <a:r>
              <a:rPr lang="fr-FR" sz="1300" b="1" dirty="0" smtClean="0"/>
              <a:t>SIEYÈS, </a:t>
            </a:r>
            <a:r>
              <a:rPr lang="fr-FR" sz="1300" b="1" i="1" dirty="0" smtClean="0"/>
              <a:t>Qu'est-ce que le Tiers état? </a:t>
            </a:r>
            <a:r>
              <a:rPr lang="fr-FR" sz="1300" b="1" dirty="0" smtClean="0"/>
              <a:t>1789, p. 88</a:t>
            </a:r>
            <a:endParaRPr lang="fr-FR" sz="1300" b="1" dirty="0" smtClean="0">
              <a:solidFill>
                <a:srgbClr val="FF0000"/>
              </a:solidFill>
            </a:endParaRPr>
          </a:p>
          <a:p>
            <a:pPr>
              <a:buNone/>
            </a:pPr>
            <a:r>
              <a:rPr lang="fr-FR" sz="1300" dirty="0" smtClean="0"/>
              <a:t>	La loi n'accorde rien, elle protège ce qui est, jusqu'au moment où ce qui est commence à nuire à </a:t>
            </a:r>
            <a:r>
              <a:rPr lang="fr-FR" sz="1300" dirty="0" smtClean="0">
                <a:solidFill>
                  <a:srgbClr val="FF0000"/>
                </a:solidFill>
              </a:rPr>
              <a:t>l'intérêt </a:t>
            </a:r>
            <a:r>
              <a:rPr lang="fr-FR" sz="1300" b="1" dirty="0" smtClean="0">
                <a:solidFill>
                  <a:srgbClr val="FF0000"/>
                </a:solidFill>
              </a:rPr>
              <a:t>commun.</a:t>
            </a:r>
            <a:endParaRPr lang="fr-FR" sz="1300" dirty="0" smtClean="0">
              <a:solidFill>
                <a:srgbClr val="FF0000"/>
              </a:solidFill>
            </a:endParaRPr>
          </a:p>
          <a:p>
            <a:pPr>
              <a:spcBef>
                <a:spcPts val="1200"/>
              </a:spcBef>
              <a:buNone/>
            </a:pPr>
            <a:r>
              <a:rPr lang="fr-FR" sz="1300" b="1" dirty="0" err="1" smtClean="0"/>
              <a:t>Oeuvres</a:t>
            </a:r>
            <a:r>
              <a:rPr lang="fr-FR" sz="1300" b="1" dirty="0" smtClean="0"/>
              <a:t> de Condillac. Vol. 9 (T. 1) / , revues, corrigées par l'auteur, imprimées sur ses manuscrits autographes et augmentées de la Langue des calculs, ouvrage posthume (</a:t>
            </a:r>
            <a:r>
              <a:rPr lang="fr-FR" sz="1300" b="1" dirty="0" err="1" smtClean="0"/>
              <a:t>publ</a:t>
            </a:r>
            <a:r>
              <a:rPr lang="fr-FR" sz="1300" b="1" dirty="0" smtClean="0"/>
              <a:t>. par G. Arnoux et </a:t>
            </a:r>
            <a:r>
              <a:rPr lang="fr-FR" sz="1300" b="1" dirty="0" err="1" smtClean="0"/>
              <a:t>Mousnier</a:t>
            </a:r>
            <a:r>
              <a:rPr lang="fr-FR" sz="1300" b="1" dirty="0" smtClean="0"/>
              <a:t>) - 1798 </a:t>
            </a:r>
            <a:endParaRPr lang="fr-FR" sz="1300" dirty="0" smtClean="0"/>
          </a:p>
          <a:p>
            <a:pPr>
              <a:buNone/>
            </a:pPr>
            <a:r>
              <a:rPr lang="fr-FR" sz="1300" b="1" dirty="0" smtClean="0"/>
              <a:t>	 </a:t>
            </a:r>
            <a:r>
              <a:rPr lang="fr-FR" sz="1300" i="1" dirty="0" smtClean="0"/>
              <a:t>Le développement de l'esprit humain les progrès du gouvernement l'amour de la liberté l’amour de la patrie une fermentation générale qui dirige ou tend à diriger tout vers le </a:t>
            </a:r>
            <a:r>
              <a:rPr lang="fr-FR" sz="1300" i="1" dirty="0" smtClean="0">
                <a:solidFill>
                  <a:srgbClr val="FF0000"/>
                </a:solidFill>
              </a:rPr>
              <a:t>bien commun </a:t>
            </a:r>
            <a:r>
              <a:rPr lang="fr-FR" sz="1300" i="1" dirty="0" smtClean="0"/>
              <a:t>de grandes vertus de grands </a:t>
            </a:r>
            <a:r>
              <a:rPr lang="fr-FR" sz="1300" i="1" dirty="0" err="1" smtClean="0"/>
              <a:t>talens</a:t>
            </a:r>
            <a:r>
              <a:rPr lang="fr-FR" sz="1300" i="1" dirty="0" smtClean="0"/>
              <a:t>, des révolutions où les peuples mêmes sont les principaux acteurs voilà les objets qui vous attachent ils sont beaux et </a:t>
            </a:r>
            <a:r>
              <a:rPr lang="fr-FR" sz="1300" i="1" dirty="0" err="1" smtClean="0"/>
              <a:t>intéressans</a:t>
            </a:r>
            <a:endParaRPr lang="fr-FR" sz="1300" i="1" dirty="0" smtClean="0"/>
          </a:p>
          <a:p>
            <a:pPr>
              <a:spcBef>
                <a:spcPts val="1200"/>
              </a:spcBef>
              <a:buNone/>
            </a:pPr>
            <a:r>
              <a:rPr lang="fr-FR" sz="1300" b="1" dirty="0" smtClean="0"/>
              <a:t>Société des Amis de la liberté et de l'égalité. Adresse à tous les membres des sociétés des Amis de la liberté et de l'égalité qui fraternisent avec la société centrale... (1er mars 1793.) - 1793 </a:t>
            </a:r>
            <a:endParaRPr lang="fr-FR" sz="1300" dirty="0" smtClean="0"/>
          </a:p>
          <a:p>
            <a:pPr>
              <a:buNone/>
            </a:pPr>
            <a:r>
              <a:rPr lang="fr-FR" sz="1300" b="1" dirty="0" smtClean="0"/>
              <a:t>	</a:t>
            </a:r>
            <a:r>
              <a:rPr lang="fr-FR" sz="1300" b="1" i="1" dirty="0" smtClean="0"/>
              <a:t> 1 :  </a:t>
            </a:r>
            <a:r>
              <a:rPr lang="fr-FR" sz="1300" i="1" dirty="0" smtClean="0"/>
              <a:t>mais supportée également par cent quarante ou cent cinquante mille bons Jacobins, tous amis , tous frères, tous </a:t>
            </a:r>
            <a:r>
              <a:rPr lang="fr-FR" sz="1300" i="1" dirty="0" err="1" smtClean="0"/>
              <a:t>brûlans</a:t>
            </a:r>
            <a:r>
              <a:rPr lang="fr-FR" sz="1300" i="1" dirty="0" smtClean="0"/>
              <a:t> de concourir au </a:t>
            </a:r>
            <a:r>
              <a:rPr lang="fr-FR" sz="1300" i="1" dirty="0" smtClean="0">
                <a:solidFill>
                  <a:srgbClr val="FF0000"/>
                </a:solidFill>
              </a:rPr>
              <a:t>bien commun </a:t>
            </a:r>
            <a:r>
              <a:rPr lang="fr-FR" sz="1300" i="1" dirty="0" smtClean="0"/>
              <a:t>, cette même charge sera si légère pour chacun d'eux qu'ils ne s'en </a:t>
            </a:r>
            <a:r>
              <a:rPr lang="fr-FR" sz="1300" i="1" dirty="0" err="1" smtClean="0"/>
              <a:t>appercevront</a:t>
            </a:r>
            <a:r>
              <a:rPr lang="fr-FR" sz="1300" i="1" dirty="0" smtClean="0"/>
              <a:t> pas</a:t>
            </a:r>
          </a:p>
          <a:p>
            <a:pPr>
              <a:buNone/>
            </a:pPr>
            <a:r>
              <a:rPr lang="fr-FR" sz="1300" b="1" i="1" dirty="0" smtClean="0"/>
              <a:t>	 2 :  </a:t>
            </a:r>
            <a:r>
              <a:rPr lang="fr-FR" sz="1300" i="1" dirty="0" smtClean="0"/>
              <a:t>pour inviter chacun de leurs membres à concourir, par leur abonnement individuel, au succès des nouvelles entreprises que la société centrale va former pour le </a:t>
            </a:r>
            <a:r>
              <a:rPr lang="fr-FR" sz="1300" i="1" dirty="0" smtClean="0">
                <a:solidFill>
                  <a:srgbClr val="FF0000"/>
                </a:solidFill>
              </a:rPr>
              <a:t>bien commun</a:t>
            </a:r>
          </a:p>
          <a:p>
            <a:pPr>
              <a:buNone/>
            </a:pPr>
            <a:endParaRPr lang="fr-FR" sz="1300" dirty="0" smtClean="0"/>
          </a:p>
          <a:p>
            <a:pPr>
              <a:buNone/>
            </a:pPr>
            <a:endParaRPr lang="fr-FR" sz="1300" dirty="0" smtClean="0">
              <a:solidFill>
                <a:srgbClr val="FF0000"/>
              </a:solidFill>
            </a:endParaRPr>
          </a:p>
        </p:txBody>
      </p:sp>
    </p:spTree>
    <p:extLst>
      <p:ext uri="{BB962C8B-B14F-4D97-AF65-F5344CB8AC3E}">
        <p14:creationId xmlns="" xmlns:p14="http://schemas.microsoft.com/office/powerpoint/2010/main" val="28910759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3200" b="1" dirty="0" smtClean="0">
                <a:solidFill>
                  <a:srgbClr val="C00000"/>
                </a:solidFill>
              </a:rPr>
              <a:t>Trajet thématique 4: </a:t>
            </a:r>
            <a:r>
              <a:rPr lang="fr-FR" sz="3200" b="1" i="1" dirty="0" smtClean="0">
                <a:solidFill>
                  <a:srgbClr val="C00000"/>
                </a:solidFill>
              </a:rPr>
              <a:t>biens communs </a:t>
            </a:r>
            <a:r>
              <a:rPr lang="fr-FR" sz="3200" b="1" dirty="0" smtClean="0">
                <a:solidFill>
                  <a:srgbClr val="C00000"/>
                </a:solidFill>
              </a:rPr>
              <a:t>ou</a:t>
            </a:r>
            <a:r>
              <a:rPr lang="fr-FR" sz="3200" b="1" i="1" dirty="0" smtClean="0">
                <a:solidFill>
                  <a:srgbClr val="C00000"/>
                </a:solidFill>
              </a:rPr>
              <a:t> biens collectifs</a:t>
            </a:r>
            <a:r>
              <a:rPr lang="fr-FR" sz="3200" b="1" dirty="0" smtClean="0">
                <a:solidFill>
                  <a:srgbClr val="C00000"/>
                </a:solidFill>
              </a:rPr>
              <a:t> la pensée socialiste</a:t>
            </a:r>
            <a:endParaRPr lang="fr-FR" sz="3200" b="1" i="1" dirty="0">
              <a:solidFill>
                <a:srgbClr val="C00000"/>
              </a:solidFill>
            </a:endParaRPr>
          </a:p>
        </p:txBody>
      </p:sp>
      <p:sp>
        <p:nvSpPr>
          <p:cNvPr id="9" name="Espace réservé du contenu 8"/>
          <p:cNvSpPr>
            <a:spLocks noGrp="1"/>
          </p:cNvSpPr>
          <p:nvPr>
            <p:ph idx="1"/>
          </p:nvPr>
        </p:nvSpPr>
        <p:spPr/>
        <p:txBody>
          <a:bodyPr>
            <a:normAutofit/>
          </a:bodyPr>
          <a:lstStyle/>
          <a:p>
            <a:pPr>
              <a:buNone/>
            </a:pPr>
            <a:r>
              <a:rPr lang="fr-FR" sz="1600" dirty="0" smtClean="0"/>
              <a:t>TZARA Tristan/Grains et issues/1935 Pages 113-114 / LA </a:t>
            </a:r>
            <a:r>
              <a:rPr lang="fr-FR" sz="1600" dirty="0" err="1" smtClean="0"/>
              <a:t>RéDUCTION</a:t>
            </a:r>
            <a:r>
              <a:rPr lang="fr-FR" sz="1600" dirty="0" smtClean="0"/>
              <a:t> DES MONSTRUEUX ANTAGONISMES ENTRE L'INDIVIDU ET LA </a:t>
            </a:r>
            <a:r>
              <a:rPr lang="fr-FR" sz="1600" dirty="0" err="1" smtClean="0"/>
              <a:t>SOCIéTé</a:t>
            </a:r>
            <a:r>
              <a:rPr lang="fr-FR" sz="1600" dirty="0" smtClean="0"/>
              <a:t> MODERNE</a:t>
            </a:r>
          </a:p>
          <a:p>
            <a:pPr>
              <a:buNone/>
            </a:pPr>
            <a:r>
              <a:rPr lang="fr-FR" sz="1600" i="1" dirty="0" smtClean="0"/>
              <a:t>Il prend pour morale et qui, en développant en lui le droit de vantardise, lui permettent de se confondre dans la masse et de militer en faveur du</a:t>
            </a:r>
            <a:r>
              <a:rPr lang="fr-FR" sz="1600" i="1" dirty="0" smtClean="0">
                <a:solidFill>
                  <a:srgbClr val="FF0000"/>
                </a:solidFill>
              </a:rPr>
              <a:t> soi-disant bien commun. </a:t>
            </a:r>
            <a:r>
              <a:rPr lang="fr-FR" sz="1600" i="1" dirty="0" smtClean="0"/>
              <a:t>Le courage intellectuel des chefs-flatteurs et leur honnêteté d'apparat servent à tenir en haleine les masses…</a:t>
            </a:r>
            <a:endParaRPr lang="fr-FR" sz="1600" i="1" dirty="0"/>
          </a:p>
        </p:txBody>
      </p:sp>
    </p:spTree>
    <p:extLst>
      <p:ext uri="{BB962C8B-B14F-4D97-AF65-F5344CB8AC3E}">
        <p14:creationId xmlns="" xmlns:p14="http://schemas.microsoft.com/office/powerpoint/2010/main" val="41051919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a:xfrm>
            <a:off x="971600" y="274638"/>
            <a:ext cx="7128792" cy="1143000"/>
          </a:xfrm>
        </p:spPr>
        <p:txBody>
          <a:bodyPr>
            <a:normAutofit fontScale="90000"/>
          </a:bodyPr>
          <a:lstStyle/>
          <a:p>
            <a:r>
              <a:rPr lang="fr-FR" sz="3200" b="1" dirty="0" smtClean="0">
                <a:solidFill>
                  <a:srgbClr val="C00000"/>
                </a:solidFill>
              </a:rPr>
              <a:t>Trajet thématique 5: </a:t>
            </a:r>
            <a:r>
              <a:rPr lang="fr-FR" sz="3200" b="1" i="1" dirty="0" smtClean="0">
                <a:solidFill>
                  <a:srgbClr val="C00000"/>
                </a:solidFill>
              </a:rPr>
              <a:t>Bien (s) commun(s) </a:t>
            </a:r>
            <a:r>
              <a:rPr lang="fr-FR" sz="3200" b="1" dirty="0" smtClean="0">
                <a:solidFill>
                  <a:srgbClr val="C00000"/>
                </a:solidFill>
              </a:rPr>
              <a:t>spiritualisme et catholicisme social vs laïcité au 20</a:t>
            </a:r>
            <a:r>
              <a:rPr lang="fr-FR" sz="3200" b="1" baseline="30000" dirty="0" smtClean="0">
                <a:solidFill>
                  <a:srgbClr val="C00000"/>
                </a:solidFill>
              </a:rPr>
              <a:t>ème</a:t>
            </a:r>
            <a:r>
              <a:rPr lang="fr-FR" sz="3200" b="1" dirty="0" smtClean="0">
                <a:solidFill>
                  <a:srgbClr val="C00000"/>
                </a:solidFill>
              </a:rPr>
              <a:t> siècle</a:t>
            </a:r>
            <a:endParaRPr lang="fr-FR" sz="3200" b="1" i="1" dirty="0">
              <a:solidFill>
                <a:srgbClr val="C00000"/>
              </a:solidFill>
            </a:endParaRPr>
          </a:p>
        </p:txBody>
      </p:sp>
      <p:sp>
        <p:nvSpPr>
          <p:cNvPr id="9" name="Espace réservé du contenu 8"/>
          <p:cNvSpPr>
            <a:spLocks noGrp="1"/>
          </p:cNvSpPr>
          <p:nvPr>
            <p:ph idx="1"/>
          </p:nvPr>
        </p:nvSpPr>
        <p:spPr>
          <a:xfrm>
            <a:off x="457200" y="1916832"/>
            <a:ext cx="8229600" cy="4525963"/>
          </a:xfrm>
        </p:spPr>
        <p:txBody>
          <a:bodyPr>
            <a:noAutofit/>
          </a:bodyPr>
          <a:lstStyle/>
          <a:p>
            <a:pPr>
              <a:buNone/>
            </a:pPr>
            <a:r>
              <a:rPr lang="fr-FR" sz="1400" dirty="0" smtClean="0"/>
              <a:t>MARITAIN Jacques/Primauté du spirituel/1927 CHAP. I LES DEUX POUVOIRS  Pages 15-18 :</a:t>
            </a:r>
          </a:p>
          <a:p>
            <a:pPr>
              <a:buNone/>
            </a:pPr>
            <a:r>
              <a:rPr lang="fr-FR" sz="1400" dirty="0" smtClean="0"/>
              <a:t>	… dont le pape, comme vicaire de *Dieu, est le souverain dépositaire. Ainsi chacun de nous appartient à deux cités, une cité terrestre ayant pour fin le </a:t>
            </a:r>
            <a:r>
              <a:rPr lang="fr-FR" sz="1400" dirty="0" smtClean="0">
                <a:solidFill>
                  <a:srgbClr val="FF0000"/>
                </a:solidFill>
              </a:rPr>
              <a:t>bien commun temporel</a:t>
            </a:r>
            <a:r>
              <a:rPr lang="fr-FR" sz="1400" dirty="0" smtClean="0"/>
              <a:t>, et la cité universelle de l' église, ayant pour fin la vie éternelle. " dans la même enceinte et la même multitude humaine il y a deux peuples, </a:t>
            </a:r>
          </a:p>
          <a:p>
            <a:pPr>
              <a:buNone/>
            </a:pPr>
            <a:r>
              <a:rPr lang="fr-FR" sz="1400" dirty="0" smtClean="0"/>
              <a:t>	Ce droit de la cité de *Dieu sur la cité terrestre, la cité terrestre elle-même le postule en vertu d' une exigence interne. Elle est ordonnée en effet à un </a:t>
            </a:r>
            <a:r>
              <a:rPr lang="fr-FR" sz="1400" dirty="0" smtClean="0">
                <a:solidFill>
                  <a:srgbClr val="FF0000"/>
                </a:solidFill>
              </a:rPr>
              <a:t> bien commun temporel</a:t>
            </a:r>
            <a:r>
              <a:rPr lang="fr-FR" sz="1400" dirty="0" smtClean="0"/>
              <a:t> qui n' est pas seulement d' ordre matériel, mais aussi et principalement d' ordre moral : la vie humainement bonne (vie vertueuse) de la multitude </a:t>
            </a:r>
          </a:p>
          <a:p>
            <a:pPr>
              <a:buNone/>
            </a:pPr>
            <a:r>
              <a:rPr lang="fr-FR" sz="1400" dirty="0" smtClean="0"/>
              <a:t>Pages 24-27:</a:t>
            </a:r>
          </a:p>
          <a:p>
            <a:pPr>
              <a:buNone/>
            </a:pPr>
            <a:r>
              <a:rPr lang="fr-FR" sz="1400" dirty="0" smtClean="0"/>
              <a:t>	la société civile doit poursuivre le </a:t>
            </a:r>
            <a:r>
              <a:rPr lang="fr-FR" sz="1400" dirty="0" smtClean="0">
                <a:solidFill>
                  <a:srgbClr val="FF0000"/>
                </a:solidFill>
              </a:rPr>
              <a:t>bien commun temporel</a:t>
            </a:r>
            <a:r>
              <a:rPr lang="fr-FR" sz="1400" dirty="0" smtClean="0"/>
              <a:t> selon qu' il aide les hommes à obtenir la vie éternelle ;le politique lui-même, pour être ce qu' il doit, demande que le spirituel prime le politique</a:t>
            </a:r>
          </a:p>
          <a:p>
            <a:pPr>
              <a:buNone/>
            </a:pPr>
            <a:r>
              <a:rPr lang="fr-FR" sz="1400" dirty="0" smtClean="0"/>
              <a:t>Pages 39-42:</a:t>
            </a:r>
          </a:p>
          <a:p>
            <a:pPr>
              <a:buNone/>
            </a:pPr>
            <a:r>
              <a:rPr lang="fr-FR" sz="1400" dirty="0" smtClean="0"/>
              <a:t>	citoyen de deux cités, la cité terrestre et la cité de *Dieu, de même chacun de nos actes est un point où viennent interférer une relation au moins possible au </a:t>
            </a:r>
            <a:r>
              <a:rPr lang="fr-FR" sz="1400" dirty="0" smtClean="0">
                <a:solidFill>
                  <a:srgbClr val="FF0000"/>
                </a:solidFill>
              </a:rPr>
              <a:t>bien commun temporel</a:t>
            </a:r>
            <a:r>
              <a:rPr lang="fr-FR" sz="1400" dirty="0" smtClean="0"/>
              <a:t> de la cité terrestre, et une relation au bien commun spirituel de la cité des saints, suprême et souveraine gardienne des valeurs morales.</a:t>
            </a:r>
          </a:p>
          <a:p>
            <a:pPr>
              <a:buNone/>
            </a:pPr>
            <a:endParaRPr lang="fr-FR" sz="1400" dirty="0"/>
          </a:p>
        </p:txBody>
      </p:sp>
    </p:spTree>
    <p:extLst>
      <p:ext uri="{BB962C8B-B14F-4D97-AF65-F5344CB8AC3E}">
        <p14:creationId xmlns="" xmlns:p14="http://schemas.microsoft.com/office/powerpoint/2010/main" val="34018447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80728"/>
            <a:ext cx="9144000" cy="6093296"/>
          </a:xfrm>
        </p:spPr>
        <p:txBody>
          <a:bodyPr>
            <a:normAutofit/>
          </a:bodyPr>
          <a:lstStyle/>
          <a:p>
            <a:pPr marL="0" indent="-540000">
              <a:spcBef>
                <a:spcPts val="1800"/>
              </a:spcBef>
              <a:buFont typeface="Wingdings" pitchFamily="2" charset="2"/>
              <a:buChar char="§"/>
            </a:pPr>
            <a:r>
              <a:rPr lang="en-GB" sz="3200" dirty="0" smtClean="0">
                <a:solidFill>
                  <a:srgbClr val="FF0000"/>
                </a:solidFill>
              </a:rPr>
              <a:t>Programme de la France </a:t>
            </a:r>
            <a:r>
              <a:rPr lang="en-GB" sz="3200" dirty="0" err="1" smtClean="0">
                <a:solidFill>
                  <a:srgbClr val="FF0000"/>
                </a:solidFill>
              </a:rPr>
              <a:t>insoumise</a:t>
            </a:r>
            <a:r>
              <a:rPr lang="en-GB" sz="3200" dirty="0" smtClean="0">
                <a:solidFill>
                  <a:srgbClr val="FF0000"/>
                </a:solidFill>
              </a:rPr>
              <a:t> :  </a:t>
            </a:r>
            <a:r>
              <a:rPr lang="en-GB" sz="3200" b="1" i="1" dirty="0" err="1" smtClean="0">
                <a:solidFill>
                  <a:srgbClr val="FF0000"/>
                </a:solidFill>
              </a:rPr>
              <a:t>L’avenir</a:t>
            </a:r>
            <a:r>
              <a:rPr lang="en-GB" sz="3200" b="1" i="1" dirty="0" smtClean="0">
                <a:solidFill>
                  <a:srgbClr val="FF0000"/>
                </a:solidFill>
              </a:rPr>
              <a:t> en </a:t>
            </a:r>
            <a:r>
              <a:rPr lang="en-GB" sz="3200" b="1" i="1" dirty="0" err="1" smtClean="0">
                <a:solidFill>
                  <a:srgbClr val="FF0000"/>
                </a:solidFill>
              </a:rPr>
              <a:t>commun</a:t>
            </a:r>
            <a:r>
              <a:rPr lang="en-GB" sz="3200" b="1" i="1" dirty="0" smtClean="0">
                <a:solidFill>
                  <a:srgbClr val="FF0000"/>
                </a:solidFill>
              </a:rPr>
              <a:t>  </a:t>
            </a:r>
            <a:r>
              <a:rPr lang="en-GB" sz="3200" dirty="0" smtClean="0"/>
              <a:t>(2016):</a:t>
            </a:r>
          </a:p>
          <a:p>
            <a:pPr marL="0" indent="-540000">
              <a:spcBef>
                <a:spcPts val="1800"/>
              </a:spcBef>
              <a:buNone/>
            </a:pPr>
            <a:r>
              <a:rPr lang="en-GB" sz="3200" i="1" dirty="0" smtClean="0"/>
              <a:t> </a:t>
            </a:r>
            <a:r>
              <a:rPr lang="en-GB" sz="2400" i="1" dirty="0" err="1" smtClean="0"/>
              <a:t>L’humanité</a:t>
            </a:r>
            <a:r>
              <a:rPr lang="en-GB" sz="2400" i="1" dirty="0" smtClean="0"/>
              <a:t> </a:t>
            </a:r>
            <a:r>
              <a:rPr lang="en-GB" sz="2400" i="1" dirty="0" err="1" smtClean="0"/>
              <a:t>doit</a:t>
            </a:r>
            <a:r>
              <a:rPr lang="en-GB" sz="2400" i="1" dirty="0" smtClean="0"/>
              <a:t> “</a:t>
            </a:r>
            <a:r>
              <a:rPr lang="en-GB" sz="2400" i="1" dirty="0" err="1" smtClean="0"/>
              <a:t>relever</a:t>
            </a:r>
            <a:r>
              <a:rPr lang="en-GB" sz="2400" i="1" dirty="0" smtClean="0"/>
              <a:t> les plus </a:t>
            </a:r>
            <a:r>
              <a:rPr lang="en-GB" sz="2400" i="1" dirty="0" err="1" smtClean="0"/>
              <a:t>grands</a:t>
            </a:r>
            <a:r>
              <a:rPr lang="en-GB" sz="2400" i="1" dirty="0" smtClean="0"/>
              <a:t> </a:t>
            </a:r>
            <a:r>
              <a:rPr lang="en-GB" sz="2400" i="1" dirty="0" err="1" smtClean="0"/>
              <a:t>défis</a:t>
            </a:r>
            <a:r>
              <a:rPr lang="en-GB" sz="2400" i="1" dirty="0" smtClean="0"/>
              <a:t> </a:t>
            </a:r>
            <a:r>
              <a:rPr lang="en-GB" sz="2400" b="1" i="1" dirty="0" err="1" smtClean="0"/>
              <a:t>collectifs</a:t>
            </a:r>
            <a:r>
              <a:rPr lang="en-GB" sz="2400" i="1" dirty="0" smtClean="0"/>
              <a:t>”... Notre pays, avec son “</a:t>
            </a:r>
            <a:r>
              <a:rPr lang="en-GB" sz="2400" i="1" dirty="0" err="1" smtClean="0"/>
              <a:t>identité</a:t>
            </a:r>
            <a:r>
              <a:rPr lang="en-GB" sz="2400" i="1" dirty="0" smtClean="0"/>
              <a:t> </a:t>
            </a:r>
            <a:r>
              <a:rPr lang="en-GB" sz="2400" b="1" i="1" dirty="0" err="1" smtClean="0"/>
              <a:t>universaliste</a:t>
            </a:r>
            <a:r>
              <a:rPr lang="en-GB" sz="2400" i="1" dirty="0" smtClean="0"/>
              <a:t>”... “</a:t>
            </a:r>
            <a:r>
              <a:rPr lang="en-GB" sz="2400" i="1" dirty="0" err="1" smtClean="0"/>
              <a:t>peut</a:t>
            </a:r>
            <a:r>
              <a:rPr lang="en-GB" sz="2400" i="1" dirty="0" smtClean="0"/>
              <a:t> </a:t>
            </a:r>
            <a:r>
              <a:rPr lang="en-GB" sz="2400" b="1" i="1" dirty="0" err="1" smtClean="0"/>
              <a:t>coopérer</a:t>
            </a:r>
            <a:r>
              <a:rPr lang="en-GB" sz="2400" i="1" dirty="0" smtClean="0"/>
              <a:t> </a:t>
            </a:r>
            <a:r>
              <a:rPr lang="en-GB" sz="2400" i="1" dirty="0" err="1" smtClean="0"/>
              <a:t>directement</a:t>
            </a:r>
            <a:r>
              <a:rPr lang="en-GB" sz="2400" i="1" dirty="0" smtClean="0"/>
              <a:t> avec les </a:t>
            </a:r>
            <a:r>
              <a:rPr lang="en-GB" sz="2400" i="1" dirty="0" err="1" smtClean="0"/>
              <a:t>peuples</a:t>
            </a:r>
            <a:r>
              <a:rPr lang="en-GB" sz="2400" i="1" dirty="0" smtClean="0"/>
              <a:t> de </a:t>
            </a:r>
            <a:r>
              <a:rPr lang="en-GB" sz="2400" i="1" dirty="0" err="1" smtClean="0"/>
              <a:t>tous</a:t>
            </a:r>
            <a:r>
              <a:rPr lang="en-GB" sz="2400" i="1" dirty="0" smtClean="0"/>
              <a:t> les continents”... “Sa langue </a:t>
            </a:r>
            <a:r>
              <a:rPr lang="en-GB" sz="2400" i="1" dirty="0" err="1" smtClean="0"/>
              <a:t>est</a:t>
            </a:r>
            <a:r>
              <a:rPr lang="en-GB" sz="2400" i="1" dirty="0" smtClean="0"/>
              <a:t> en </a:t>
            </a:r>
            <a:r>
              <a:rPr lang="en-GB" sz="2400" b="1" i="1" dirty="0" smtClean="0"/>
              <a:t>usage </a:t>
            </a:r>
            <a:r>
              <a:rPr lang="en-GB" sz="2400" b="1" i="1" dirty="0" err="1" smtClean="0"/>
              <a:t>commun</a:t>
            </a:r>
            <a:r>
              <a:rPr lang="en-GB" sz="2400" b="1" i="1" dirty="0" smtClean="0"/>
              <a:t> </a:t>
            </a:r>
            <a:r>
              <a:rPr lang="en-GB" sz="2400" i="1" dirty="0" err="1" smtClean="0"/>
              <a:t>dans</a:t>
            </a:r>
            <a:r>
              <a:rPr lang="en-GB" sz="2400" i="1" dirty="0" smtClean="0"/>
              <a:t> 29 pays du </a:t>
            </a:r>
            <a:r>
              <a:rPr lang="en-GB" sz="2400" i="1" dirty="0" err="1" smtClean="0"/>
              <a:t>monde</a:t>
            </a:r>
            <a:r>
              <a:rPr lang="en-GB" sz="2400" i="1" dirty="0" smtClean="0"/>
              <a:t>”. Fruit des “associations, des </a:t>
            </a:r>
            <a:r>
              <a:rPr lang="en-GB" sz="2400" i="1" dirty="0" err="1" smtClean="0"/>
              <a:t>syndicats</a:t>
            </a:r>
            <a:r>
              <a:rPr lang="en-GB" sz="2400" i="1" dirty="0" smtClean="0"/>
              <a:t> et des </a:t>
            </a:r>
            <a:r>
              <a:rPr lang="en-GB" sz="2400" i="1" dirty="0" err="1" smtClean="0"/>
              <a:t>collectifs</a:t>
            </a:r>
            <a:r>
              <a:rPr lang="en-GB" sz="2400" i="1" dirty="0" smtClean="0"/>
              <a:t> </a:t>
            </a:r>
            <a:r>
              <a:rPr lang="en-GB" sz="2400" i="1" dirty="0" err="1" smtClean="0"/>
              <a:t>citoyens</a:t>
            </a:r>
            <a:r>
              <a:rPr lang="en-GB" sz="2400" i="1" dirty="0" smtClean="0"/>
              <a:t>”... le programme a </a:t>
            </a:r>
            <a:r>
              <a:rPr lang="en-GB" sz="2400" i="1" dirty="0" err="1" smtClean="0"/>
              <a:t>une</a:t>
            </a:r>
            <a:r>
              <a:rPr lang="en-GB" sz="2400" i="1" dirty="0" smtClean="0"/>
              <a:t> </a:t>
            </a:r>
            <a:r>
              <a:rPr lang="en-GB" sz="2400" b="1" i="1" dirty="0" err="1" smtClean="0"/>
              <a:t>cohérence</a:t>
            </a:r>
            <a:r>
              <a:rPr lang="en-GB" sz="2400" b="1" i="1" dirty="0" smtClean="0"/>
              <a:t>, un </a:t>
            </a:r>
            <a:r>
              <a:rPr lang="en-GB" sz="2400" b="1" i="1" dirty="0" err="1" smtClean="0"/>
              <a:t>fil</a:t>
            </a:r>
            <a:r>
              <a:rPr lang="en-GB" sz="2400" b="1" i="1" dirty="0" smtClean="0"/>
              <a:t> </a:t>
            </a:r>
            <a:r>
              <a:rPr lang="en-GB" sz="2400" b="1" i="1" dirty="0" err="1" smtClean="0"/>
              <a:t>commun</a:t>
            </a:r>
            <a:r>
              <a:rPr lang="en-GB" sz="2400" i="1" dirty="0" smtClean="0"/>
              <a:t>...”</a:t>
            </a:r>
          </a:p>
          <a:p>
            <a:pPr marL="0" indent="-540000">
              <a:spcBef>
                <a:spcPts val="1800"/>
              </a:spcBef>
              <a:buFont typeface="Wingdings" pitchFamily="2" charset="2"/>
              <a:buChar char="§"/>
            </a:pPr>
            <a:r>
              <a:rPr lang="en-GB" sz="3200" dirty="0" smtClean="0">
                <a:solidFill>
                  <a:srgbClr val="FF0000"/>
                </a:solidFill>
              </a:rPr>
              <a:t>Site de </a:t>
            </a:r>
            <a:r>
              <a:rPr lang="en-GB" sz="3200" dirty="0" err="1" smtClean="0">
                <a:solidFill>
                  <a:srgbClr val="FF0000"/>
                </a:solidFill>
              </a:rPr>
              <a:t>l’association</a:t>
            </a:r>
            <a:r>
              <a:rPr lang="en-GB" sz="3200" dirty="0" smtClean="0">
                <a:solidFill>
                  <a:srgbClr val="FF0000"/>
                </a:solidFill>
              </a:rPr>
              <a:t> </a:t>
            </a:r>
            <a:r>
              <a:rPr lang="en-GB" sz="3200" b="1" i="1" dirty="0" err="1" smtClean="0">
                <a:solidFill>
                  <a:srgbClr val="FF0000"/>
                </a:solidFill>
              </a:rPr>
              <a:t>Sens</a:t>
            </a:r>
            <a:r>
              <a:rPr lang="en-GB" sz="3200" b="1" i="1" dirty="0" smtClean="0">
                <a:solidFill>
                  <a:srgbClr val="FF0000"/>
                </a:solidFill>
              </a:rPr>
              <a:t> </a:t>
            </a:r>
            <a:r>
              <a:rPr lang="en-GB" sz="3200" b="1" i="1" dirty="0" err="1" smtClean="0">
                <a:solidFill>
                  <a:srgbClr val="FF0000"/>
                </a:solidFill>
              </a:rPr>
              <a:t>commun</a:t>
            </a:r>
            <a:r>
              <a:rPr lang="en-GB" sz="3200" b="1" i="1" dirty="0" smtClean="0">
                <a:solidFill>
                  <a:srgbClr val="FF0000"/>
                </a:solidFill>
              </a:rPr>
              <a:t> </a:t>
            </a:r>
            <a:r>
              <a:rPr lang="en-GB" sz="3200" dirty="0" smtClean="0"/>
              <a:t>(2016):</a:t>
            </a:r>
          </a:p>
          <a:p>
            <a:pPr marL="0" indent="-540000">
              <a:spcBef>
                <a:spcPts val="1800"/>
              </a:spcBef>
              <a:buNone/>
            </a:pPr>
            <a:r>
              <a:rPr lang="en-GB" i="1" dirty="0" smtClean="0"/>
              <a:t> </a:t>
            </a:r>
            <a:r>
              <a:rPr lang="en-GB" i="1" dirty="0" err="1" smtClean="0"/>
              <a:t>Ses</a:t>
            </a:r>
            <a:r>
              <a:rPr lang="en-GB" i="1" dirty="0" smtClean="0"/>
              <a:t> </a:t>
            </a:r>
            <a:r>
              <a:rPr lang="en-GB" sz="2400" i="1" dirty="0" err="1" smtClean="0"/>
              <a:t>Objectifs</a:t>
            </a:r>
            <a:r>
              <a:rPr lang="en-GB" sz="2400" b="1" i="1" dirty="0" smtClean="0"/>
              <a:t>: </a:t>
            </a:r>
            <a:r>
              <a:rPr lang="en-GB" sz="2400" i="1" dirty="0" smtClean="0"/>
              <a:t>  </a:t>
            </a:r>
            <a:r>
              <a:rPr lang="en-GB" sz="2400" b="1" i="1" dirty="0" smtClean="0"/>
              <a:t>“ </a:t>
            </a:r>
            <a:r>
              <a:rPr lang="en-GB" sz="2400" b="1" i="1" dirty="0" err="1" smtClean="0"/>
              <a:t>servir</a:t>
            </a:r>
            <a:r>
              <a:rPr lang="en-GB" sz="2400" b="1" i="1" dirty="0" smtClean="0"/>
              <a:t> la France,... la </a:t>
            </a:r>
            <a:r>
              <a:rPr lang="en-GB" sz="2400" b="1" i="1" dirty="0" err="1" smtClean="0"/>
              <a:t>cohésion</a:t>
            </a:r>
            <a:r>
              <a:rPr lang="en-GB" sz="2400" b="1" i="1" dirty="0" smtClean="0"/>
              <a:t> </a:t>
            </a:r>
            <a:r>
              <a:rPr lang="en-GB" sz="2400" b="1" i="1" dirty="0" err="1" smtClean="0"/>
              <a:t>nationale</a:t>
            </a:r>
            <a:r>
              <a:rPr lang="en-GB" sz="2400" b="1" i="1" dirty="0" smtClean="0"/>
              <a:t>”</a:t>
            </a:r>
            <a:r>
              <a:rPr lang="en-GB" sz="2400" i="1" dirty="0" smtClean="0"/>
              <a:t>;</a:t>
            </a:r>
            <a:r>
              <a:rPr lang="en-GB" sz="2400" b="1" i="1" dirty="0" smtClean="0"/>
              <a:t> “</a:t>
            </a:r>
            <a:r>
              <a:rPr lang="en-GB" sz="2400" b="1" i="1" dirty="0" err="1" smtClean="0"/>
              <a:t>renouer</a:t>
            </a:r>
            <a:r>
              <a:rPr lang="en-GB" sz="2400" b="1" i="1" dirty="0" smtClean="0"/>
              <a:t> avec le </a:t>
            </a:r>
            <a:r>
              <a:rPr lang="en-GB" sz="2400" b="1" i="1" dirty="0" err="1" smtClean="0"/>
              <a:t>réel</a:t>
            </a:r>
            <a:r>
              <a:rPr lang="en-GB" sz="2400" b="1" i="1" dirty="0" smtClean="0"/>
              <a:t>”. “</a:t>
            </a:r>
            <a:r>
              <a:rPr lang="en-GB" sz="2400" i="1" dirty="0" err="1" smtClean="0"/>
              <a:t>Toutes</a:t>
            </a:r>
            <a:r>
              <a:rPr lang="en-GB" sz="2400" i="1" dirty="0" smtClean="0"/>
              <a:t> </a:t>
            </a:r>
            <a:r>
              <a:rPr lang="en-GB" sz="2400" i="1" dirty="0" err="1" smtClean="0"/>
              <a:t>nos</a:t>
            </a:r>
            <a:r>
              <a:rPr lang="en-GB" sz="2400" i="1" dirty="0" smtClean="0"/>
              <a:t> propositions </a:t>
            </a:r>
            <a:r>
              <a:rPr lang="en-GB" sz="2400" i="1" dirty="0" err="1" smtClean="0"/>
              <a:t>ont</a:t>
            </a:r>
            <a:r>
              <a:rPr lang="en-GB" sz="2400" i="1" dirty="0" smtClean="0"/>
              <a:t> </a:t>
            </a:r>
            <a:r>
              <a:rPr lang="en-GB" sz="2400" b="1" i="1" dirty="0" smtClean="0"/>
              <a:t>un point </a:t>
            </a:r>
            <a:r>
              <a:rPr lang="en-GB" sz="2400" b="1" i="1" dirty="0" err="1" smtClean="0"/>
              <a:t>commun</a:t>
            </a:r>
            <a:r>
              <a:rPr lang="en-GB" sz="2400" b="1" i="1" dirty="0" smtClean="0"/>
              <a:t>: </a:t>
            </a:r>
            <a:r>
              <a:rPr lang="en-GB" sz="2400" i="1" dirty="0" err="1" smtClean="0"/>
              <a:t>elles</a:t>
            </a:r>
            <a:r>
              <a:rPr lang="en-GB" sz="2400" i="1" dirty="0" smtClean="0"/>
              <a:t> </a:t>
            </a:r>
            <a:r>
              <a:rPr lang="en-GB" sz="2400" i="1" dirty="0" err="1" smtClean="0"/>
              <a:t>sont</a:t>
            </a:r>
            <a:r>
              <a:rPr lang="en-GB" sz="2400" i="1" dirty="0" smtClean="0"/>
              <a:t> </a:t>
            </a:r>
            <a:r>
              <a:rPr lang="en-GB" sz="2400" b="1" i="1" dirty="0" err="1" smtClean="0"/>
              <a:t>réalistes</a:t>
            </a:r>
            <a:r>
              <a:rPr lang="en-GB" sz="2400" b="1" i="1" dirty="0" smtClean="0"/>
              <a:t> “.</a:t>
            </a:r>
          </a:p>
          <a:p>
            <a:pPr marL="0" indent="-540000">
              <a:spcBef>
                <a:spcPts val="1800"/>
              </a:spcBef>
              <a:buFont typeface="Wingdings" pitchFamily="2" charset="2"/>
              <a:buChar char="§"/>
            </a:pPr>
            <a:endParaRPr lang="fr-FR" sz="3200" dirty="0"/>
          </a:p>
          <a:p>
            <a:pPr lvl="2"/>
            <a:endParaRPr lang="fr-FR" sz="2800" dirty="0"/>
          </a:p>
          <a:p>
            <a:pPr marL="0" indent="0">
              <a:buNone/>
            </a:pPr>
            <a:endParaRPr lang="fr-FR" dirty="0"/>
          </a:p>
        </p:txBody>
      </p:sp>
      <p:sp>
        <p:nvSpPr>
          <p:cNvPr id="5" name="Title 1"/>
          <p:cNvSpPr>
            <a:spLocks noGrp="1"/>
          </p:cNvSpPr>
          <p:nvPr>
            <p:ph type="title"/>
          </p:nvPr>
        </p:nvSpPr>
        <p:spPr>
          <a:xfrm>
            <a:off x="395536" y="260648"/>
            <a:ext cx="8229600" cy="792088"/>
          </a:xfrm>
        </p:spPr>
        <p:txBody>
          <a:bodyPr>
            <a:normAutofit fontScale="90000"/>
          </a:bodyPr>
          <a:lstStyle/>
          <a:p>
            <a:r>
              <a:rPr lang="fr-FR" sz="3600" b="1" i="1" dirty="0" smtClean="0">
                <a:solidFill>
                  <a:srgbClr val="C00000"/>
                </a:solidFill>
              </a:rPr>
              <a:t/>
            </a:r>
            <a:br>
              <a:rPr lang="fr-FR" sz="3600" b="1" i="1" dirty="0" smtClean="0">
                <a:solidFill>
                  <a:srgbClr val="C00000"/>
                </a:solidFill>
              </a:rPr>
            </a:br>
            <a:r>
              <a:rPr lang="fr-FR" sz="3600" b="1" dirty="0" smtClean="0">
                <a:solidFill>
                  <a:srgbClr val="C00000"/>
                </a:solidFill>
              </a:rPr>
              <a:t>Deux emplois politiques significatifs du </a:t>
            </a:r>
            <a:r>
              <a:rPr lang="fr-FR" sz="3600" b="1" i="1" dirty="0" smtClean="0">
                <a:solidFill>
                  <a:srgbClr val="C00000"/>
                </a:solidFill>
              </a:rPr>
              <a:t>commun</a:t>
            </a:r>
            <a:r>
              <a:rPr lang="fr-FR" sz="3600" b="1" dirty="0" smtClean="0">
                <a:solidFill>
                  <a:srgbClr val="C00000"/>
                </a:solidFill>
              </a:rPr>
              <a:t>.  </a:t>
            </a:r>
            <a:r>
              <a:rPr lang="fr-FR" sz="3200" b="1" dirty="0" smtClean="0">
                <a:solidFill>
                  <a:srgbClr val="C00000"/>
                </a:solidFill>
              </a:rPr>
              <a:t/>
            </a:r>
            <a:br>
              <a:rPr lang="fr-FR" sz="3200" b="1" dirty="0" smtClean="0">
                <a:solidFill>
                  <a:srgbClr val="C00000"/>
                </a:solidFill>
              </a:rPr>
            </a:br>
            <a:r>
              <a:rPr lang="fr-FR" sz="3200" dirty="0" smtClean="0"/>
              <a:t/>
            </a:r>
            <a:br>
              <a:rPr lang="fr-FR" sz="3200" dirty="0" smtClean="0"/>
            </a:br>
            <a:endParaRPr lang="fr-FR" sz="3000" dirty="0"/>
          </a:p>
        </p:txBody>
      </p:sp>
    </p:spTree>
    <p:extLst>
      <p:ext uri="{BB962C8B-B14F-4D97-AF65-F5344CB8AC3E}">
        <p14:creationId xmlns="" xmlns:p14="http://schemas.microsoft.com/office/powerpoint/2010/main" val="40272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  </a:t>
            </a:r>
            <a:r>
              <a:rPr lang="fr-FR" sz="3200" b="1" i="1" dirty="0" smtClean="0">
                <a:solidFill>
                  <a:srgbClr val="C00000"/>
                </a:solidFill>
              </a:rPr>
              <a:t>Commun-</a:t>
            </a:r>
            <a:r>
              <a:rPr lang="fr-FR" sz="3200" b="1" i="1" dirty="0" err="1" smtClean="0">
                <a:solidFill>
                  <a:srgbClr val="C00000"/>
                </a:solidFill>
              </a:rPr>
              <a:t>common</a:t>
            </a:r>
            <a:r>
              <a:rPr lang="fr-FR" sz="3200" b="1" i="1" dirty="0" smtClean="0">
                <a:solidFill>
                  <a:srgbClr val="C00000"/>
                </a:solidFill>
              </a:rPr>
              <a:t>: </a:t>
            </a:r>
            <a:r>
              <a:rPr lang="fr-FR" sz="3200" b="1" dirty="0" smtClean="0">
                <a:solidFill>
                  <a:srgbClr val="C00000"/>
                </a:solidFill>
              </a:rPr>
              <a:t>les étapes des reformulations et des glissements sémantiques ( Alain Rey, 2011.) </a:t>
            </a:r>
            <a:r>
              <a:rPr lang="fr-FR" sz="3200" dirty="0" smtClean="0"/>
              <a:t> </a:t>
            </a:r>
            <a:endParaRPr lang="fr-FR" sz="3200" dirty="0"/>
          </a:p>
        </p:txBody>
      </p:sp>
      <p:sp>
        <p:nvSpPr>
          <p:cNvPr id="3" name="Espace réservé du contenu 2"/>
          <p:cNvSpPr>
            <a:spLocks noGrp="1"/>
          </p:cNvSpPr>
          <p:nvPr>
            <p:ph idx="1"/>
          </p:nvPr>
        </p:nvSpPr>
        <p:spPr/>
        <p:txBody>
          <a:bodyPr>
            <a:noAutofit/>
          </a:bodyPr>
          <a:lstStyle/>
          <a:p>
            <a:pPr marL="342900" lvl="2" indent="-342900"/>
            <a:r>
              <a:rPr lang="fr-FR" sz="1600" dirty="0" smtClean="0"/>
              <a:t>Le mot-clé de la grande famille du verbe </a:t>
            </a:r>
            <a:r>
              <a:rPr lang="fr-FR" sz="1600" i="1" dirty="0" smtClean="0"/>
              <a:t>communiquer,</a:t>
            </a:r>
            <a:r>
              <a:rPr lang="fr-FR" sz="1600" dirty="0" smtClean="0"/>
              <a:t> romane et anglo-saxonne, actuellement très productive, </a:t>
            </a:r>
            <a:r>
              <a:rPr lang="fr-FR" sz="1600" i="1" dirty="0" smtClean="0"/>
              <a:t> </a:t>
            </a:r>
            <a:r>
              <a:rPr lang="fr-FR" sz="1600" dirty="0" smtClean="0"/>
              <a:t>est</a:t>
            </a:r>
            <a:r>
              <a:rPr lang="fr-FR" sz="1600" i="1" dirty="0" smtClean="0"/>
              <a:t> commun, </a:t>
            </a:r>
            <a:r>
              <a:rPr lang="fr-FR" sz="1600" dirty="0" smtClean="0"/>
              <a:t>adjectif  doté de deux valeurs, méliorative et péjorative, présentes déjà en latin: « partagé, avenant, affable, ouvert » </a:t>
            </a:r>
            <a:r>
              <a:rPr lang="fr-FR" sz="1600" b="1" dirty="0" smtClean="0"/>
              <a:t>vs</a:t>
            </a:r>
            <a:r>
              <a:rPr lang="fr-FR" sz="1600" dirty="0" smtClean="0"/>
              <a:t> « ordinaire, médiocre, voire impur  (latin chrétien) ». Cette ambiguïté perdure.</a:t>
            </a:r>
          </a:p>
          <a:p>
            <a:r>
              <a:rPr lang="fr-FR" sz="1600" dirty="0" smtClean="0"/>
              <a:t>Passé en anglais avec la conquête normande et les valeurs de la hiérarchie féodale , </a:t>
            </a:r>
            <a:r>
              <a:rPr lang="fr-FR" sz="1600" i="1" dirty="0" smtClean="0"/>
              <a:t>commun</a:t>
            </a:r>
            <a:r>
              <a:rPr lang="fr-FR" sz="1600" dirty="0" smtClean="0"/>
              <a:t>, devenu </a:t>
            </a:r>
            <a:r>
              <a:rPr lang="fr-FR" sz="1600" i="1" dirty="0" err="1" smtClean="0"/>
              <a:t>common</a:t>
            </a:r>
            <a:r>
              <a:rPr lang="fr-FR" sz="1600" dirty="0" smtClean="0"/>
              <a:t>, est attesté très tôt dans la </a:t>
            </a:r>
            <a:r>
              <a:rPr lang="fr-FR" sz="1600" i="1" dirty="0" smtClean="0"/>
              <a:t>Common Law</a:t>
            </a:r>
            <a:r>
              <a:rPr lang="fr-FR" sz="1600" dirty="0" smtClean="0"/>
              <a:t>, et surtout </a:t>
            </a:r>
            <a:r>
              <a:rPr lang="fr-FR" sz="1600" i="1" dirty="0" smtClean="0"/>
              <a:t>Commonwealth ,</a:t>
            </a:r>
            <a:r>
              <a:rPr lang="fr-FR" sz="1600" dirty="0" smtClean="0"/>
              <a:t> «bien, richesse commune », où  l’on peut reconnaître la notion de </a:t>
            </a:r>
            <a:r>
              <a:rPr lang="fr-FR" sz="1600" i="1" dirty="0" smtClean="0"/>
              <a:t>bien commun</a:t>
            </a:r>
            <a:r>
              <a:rPr lang="fr-FR" sz="1600" dirty="0" smtClean="0"/>
              <a:t> .  </a:t>
            </a:r>
          </a:p>
          <a:p>
            <a:r>
              <a:rPr lang="fr-FR" sz="1600" i="1" dirty="0" smtClean="0"/>
              <a:t>Commun </a:t>
            </a:r>
            <a:r>
              <a:rPr lang="fr-FR" sz="1600" dirty="0" smtClean="0"/>
              <a:t>et </a:t>
            </a:r>
            <a:r>
              <a:rPr lang="fr-FR" sz="1600" i="1" dirty="0" err="1" smtClean="0"/>
              <a:t>common</a:t>
            </a:r>
            <a:r>
              <a:rPr lang="fr-FR" sz="1600" i="1" dirty="0" smtClean="0"/>
              <a:t> </a:t>
            </a:r>
            <a:r>
              <a:rPr lang="fr-FR" sz="1600" dirty="0" smtClean="0"/>
              <a:t>sont marqués « inférieurs », comme </a:t>
            </a:r>
            <a:r>
              <a:rPr lang="fr-FR" sz="1600" i="1" dirty="0" smtClean="0"/>
              <a:t>peuple</a:t>
            </a:r>
            <a:r>
              <a:rPr lang="fr-FR" sz="1600" dirty="0" smtClean="0"/>
              <a:t>, </a:t>
            </a:r>
            <a:r>
              <a:rPr lang="fr-FR" sz="1600" i="1" dirty="0" smtClean="0"/>
              <a:t>masse</a:t>
            </a:r>
            <a:r>
              <a:rPr lang="fr-FR" sz="1600" dirty="0" smtClean="0"/>
              <a:t> sauf quand il s’agit de partage, entre deux personnes (</a:t>
            </a:r>
            <a:r>
              <a:rPr lang="fr-FR" sz="1600" i="1" dirty="0" smtClean="0"/>
              <a:t>vie commune</a:t>
            </a:r>
            <a:r>
              <a:rPr lang="fr-FR" sz="1600" dirty="0" smtClean="0"/>
              <a:t>) ou tout un ensemble (</a:t>
            </a:r>
            <a:r>
              <a:rPr lang="fr-FR" sz="1600" i="1" dirty="0" smtClean="0"/>
              <a:t>biens communs</a:t>
            </a:r>
            <a:r>
              <a:rPr lang="fr-FR" sz="1600" dirty="0" smtClean="0"/>
              <a:t>, </a:t>
            </a:r>
            <a:r>
              <a:rPr lang="fr-FR" sz="1600" i="1" dirty="0" err="1" smtClean="0"/>
              <a:t>common</a:t>
            </a:r>
            <a:r>
              <a:rPr lang="fr-FR" sz="1600" dirty="0" smtClean="0"/>
              <a:t> </a:t>
            </a:r>
            <a:r>
              <a:rPr lang="fr-FR" sz="1600" i="1" dirty="0" err="1" smtClean="0"/>
              <a:t>goods</a:t>
            </a:r>
            <a:r>
              <a:rPr lang="fr-FR" sz="1600" dirty="0" smtClean="0"/>
              <a:t>). Au pluriel, </a:t>
            </a:r>
            <a:r>
              <a:rPr lang="fr-FR" sz="1600" i="1" dirty="0" err="1" smtClean="0"/>
              <a:t>commons</a:t>
            </a:r>
            <a:r>
              <a:rPr lang="fr-FR" sz="1600" i="1" dirty="0" smtClean="0"/>
              <a:t> </a:t>
            </a:r>
            <a:r>
              <a:rPr lang="fr-FR" sz="1600" dirty="0" smtClean="0"/>
              <a:t>correspond au nom d’un groupe humain, comme le féminin </a:t>
            </a:r>
            <a:r>
              <a:rPr lang="fr-FR" sz="1600" i="1" dirty="0" err="1" smtClean="0"/>
              <a:t>commu</a:t>
            </a:r>
            <a:r>
              <a:rPr lang="fr-FR" sz="1600" i="1" dirty="0" smtClean="0"/>
              <a:t>(g)ne </a:t>
            </a:r>
            <a:r>
              <a:rPr lang="fr-FR" sz="1600" dirty="0" smtClean="0"/>
              <a:t>du français ( du n.pl latin </a:t>
            </a:r>
            <a:r>
              <a:rPr lang="fr-FR" sz="1600" i="1" dirty="0" smtClean="0"/>
              <a:t>communia</a:t>
            </a:r>
            <a:r>
              <a:rPr lang="fr-FR" sz="1600" dirty="0" smtClean="0"/>
              <a:t>).</a:t>
            </a:r>
          </a:p>
          <a:p>
            <a:r>
              <a:rPr lang="fr-FR" sz="1600" dirty="0" smtClean="0"/>
              <a:t> </a:t>
            </a:r>
            <a:r>
              <a:rPr lang="fr-FR" sz="1600" i="1" dirty="0" smtClean="0"/>
              <a:t>Commun</a:t>
            </a:r>
            <a:r>
              <a:rPr lang="fr-FR" sz="1600" dirty="0" smtClean="0"/>
              <a:t>, </a:t>
            </a:r>
            <a:r>
              <a:rPr lang="fr-FR" sz="1600" i="1" dirty="0" smtClean="0"/>
              <a:t>communément</a:t>
            </a:r>
            <a:r>
              <a:rPr lang="fr-FR" sz="1600" dirty="0" smtClean="0"/>
              <a:t>, contiennent encore la valeur péjorative du latin, mais le même </a:t>
            </a:r>
            <a:r>
              <a:rPr lang="fr-FR" sz="1600" i="1" dirty="0" smtClean="0"/>
              <a:t>commun</a:t>
            </a:r>
            <a:r>
              <a:rPr lang="fr-FR" sz="1600" dirty="0" smtClean="0"/>
              <a:t>, </a:t>
            </a:r>
            <a:r>
              <a:rPr lang="fr-FR" sz="1600" i="1" dirty="0" err="1" smtClean="0"/>
              <a:t>common</a:t>
            </a:r>
            <a:r>
              <a:rPr lang="fr-FR" sz="1600" i="1" dirty="0" smtClean="0"/>
              <a:t> </a:t>
            </a:r>
            <a:r>
              <a:rPr lang="fr-FR" sz="1600" dirty="0" smtClean="0"/>
              <a:t>en anglais, et surtout </a:t>
            </a:r>
            <a:r>
              <a:rPr lang="fr-FR" sz="1600" i="1" dirty="0" smtClean="0"/>
              <a:t>commune</a:t>
            </a:r>
            <a:r>
              <a:rPr lang="fr-FR" sz="1600" dirty="0" smtClean="0"/>
              <a:t>, </a:t>
            </a:r>
            <a:r>
              <a:rPr lang="fr-FR" sz="1600" i="1" dirty="0" smtClean="0"/>
              <a:t>communal</a:t>
            </a:r>
            <a:r>
              <a:rPr lang="fr-FR" sz="1600" dirty="0" smtClean="0"/>
              <a:t>, ainsi que </a:t>
            </a:r>
            <a:r>
              <a:rPr lang="fr-FR" sz="1600" i="1" dirty="0" smtClean="0"/>
              <a:t>communiste </a:t>
            </a:r>
            <a:r>
              <a:rPr lang="fr-FR" sz="1600" dirty="0" smtClean="0"/>
              <a:t>(attesté dès 1 706, passé en politique à la fin du18ème ), sont débarrassés du trait de médiocrité. </a:t>
            </a:r>
            <a:r>
              <a:rPr lang="fr-FR" sz="1600" i="1" dirty="0" smtClean="0"/>
              <a:t>House of Commons</a:t>
            </a:r>
            <a:r>
              <a:rPr lang="fr-FR" sz="1600" dirty="0" smtClean="0"/>
              <a:t>, (</a:t>
            </a:r>
            <a:r>
              <a:rPr lang="fr-FR" sz="1600" i="1" dirty="0" smtClean="0"/>
              <a:t> house </a:t>
            </a:r>
            <a:r>
              <a:rPr lang="fr-FR" sz="1600" dirty="0" smtClean="0"/>
              <a:t> germanique, </a:t>
            </a:r>
            <a:r>
              <a:rPr lang="fr-FR" sz="1600" i="1" dirty="0" err="1" smtClean="0"/>
              <a:t>commons</a:t>
            </a:r>
            <a:r>
              <a:rPr lang="fr-FR" sz="1600" dirty="0" smtClean="0"/>
              <a:t> latin), est ambigu désignant « le peuple majoritaire, la partie inférieure de la représentation, de l’ensemble de la population », opposé à la partie supérieure, </a:t>
            </a:r>
            <a:r>
              <a:rPr lang="fr-FR" sz="1600" i="1" dirty="0" smtClean="0"/>
              <a:t>House</a:t>
            </a:r>
            <a:r>
              <a:rPr lang="fr-FR" sz="1600" dirty="0" smtClean="0"/>
              <a:t> </a:t>
            </a:r>
            <a:r>
              <a:rPr lang="fr-FR" sz="1600" i="1" dirty="0" smtClean="0"/>
              <a:t>of Lords.</a:t>
            </a:r>
            <a:endParaRPr lang="fr-FR" sz="1600" dirty="0" smtClean="0"/>
          </a:p>
          <a:p>
            <a:r>
              <a:rPr lang="fr-FR" sz="1600" dirty="0" smtClean="0"/>
              <a:t> </a:t>
            </a:r>
            <a:r>
              <a:rPr lang="fr-FR" sz="1600" i="1" dirty="0" smtClean="0"/>
              <a:t>Communier</a:t>
            </a:r>
            <a:r>
              <a:rPr lang="fr-FR" sz="1600" dirty="0" smtClean="0"/>
              <a:t>, </a:t>
            </a:r>
            <a:r>
              <a:rPr lang="fr-FR" sz="1600" i="1" dirty="0" smtClean="0"/>
              <a:t>communiquer </a:t>
            </a:r>
            <a:r>
              <a:rPr lang="fr-FR" sz="1600" dirty="0" smtClean="0"/>
              <a:t>et ses dérivés sont non marqués,  </a:t>
            </a:r>
            <a:r>
              <a:rPr lang="fr-FR" sz="1600" i="1" dirty="0" smtClean="0"/>
              <a:t>communauté </a:t>
            </a:r>
            <a:r>
              <a:rPr lang="fr-FR" sz="1600" dirty="0" smtClean="0"/>
              <a:t>peut-être péjoré  (</a:t>
            </a:r>
            <a:r>
              <a:rPr lang="fr-FR" sz="1600" i="1" dirty="0" smtClean="0"/>
              <a:t>communautarisme</a:t>
            </a:r>
            <a:r>
              <a:rPr lang="fr-FR" sz="1600" dirty="0" smtClean="0"/>
              <a:t>).</a:t>
            </a:r>
          </a:p>
          <a:p>
            <a:pPr lvl="1"/>
            <a:endParaRPr lang="fr-FR" sz="1600" dirty="0"/>
          </a:p>
        </p:txBody>
      </p:sp>
    </p:spTree>
    <p:extLst>
      <p:ext uri="{BB962C8B-B14F-4D97-AF65-F5344CB8AC3E}">
        <p14:creationId xmlns="" xmlns:p14="http://schemas.microsoft.com/office/powerpoint/2010/main" val="723498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C00000"/>
                </a:solidFill>
              </a:rPr>
              <a:t>Les enjeux lexicaux ( Alain Rey, suite)</a:t>
            </a:r>
            <a:endParaRPr lang="fr-FR" sz="3200" b="1" dirty="0">
              <a:solidFill>
                <a:srgbClr val="C00000"/>
              </a:solidFill>
            </a:endParaRPr>
          </a:p>
        </p:txBody>
      </p:sp>
      <p:sp>
        <p:nvSpPr>
          <p:cNvPr id="3" name="Espace réservé du contenu 2"/>
          <p:cNvSpPr>
            <a:spLocks noGrp="1"/>
          </p:cNvSpPr>
          <p:nvPr>
            <p:ph idx="1"/>
          </p:nvPr>
        </p:nvSpPr>
        <p:spPr>
          <a:xfrm>
            <a:off x="467544" y="1412776"/>
            <a:ext cx="8229600" cy="4525963"/>
          </a:xfrm>
        </p:spPr>
        <p:txBody>
          <a:bodyPr>
            <a:noAutofit/>
          </a:bodyPr>
          <a:lstStyle/>
          <a:p>
            <a:r>
              <a:rPr lang="fr-FR" sz="1800" dirty="0" smtClean="0"/>
              <a:t>L’idée centrale du mot </a:t>
            </a:r>
            <a:r>
              <a:rPr lang="fr-FR" sz="1800" i="1" dirty="0" smtClean="0"/>
              <a:t>commun</a:t>
            </a:r>
            <a:r>
              <a:rPr lang="fr-FR" sz="1800" dirty="0" smtClean="0"/>
              <a:t> est celle d’appartenance partagée, allant de deux personnes à un ensemble, socialement majoritaire, s’opposant à </a:t>
            </a:r>
            <a:r>
              <a:rPr lang="fr-FR" sz="1800" i="1" dirty="0" smtClean="0"/>
              <a:t>privé</a:t>
            </a:r>
            <a:r>
              <a:rPr lang="fr-FR" sz="1800" dirty="0" smtClean="0"/>
              <a:t>, </a:t>
            </a:r>
            <a:r>
              <a:rPr lang="fr-FR" sz="1800" i="1" dirty="0" smtClean="0"/>
              <a:t>personnel</a:t>
            </a:r>
            <a:r>
              <a:rPr lang="fr-FR" sz="1800" dirty="0" smtClean="0"/>
              <a:t>, </a:t>
            </a:r>
            <a:r>
              <a:rPr lang="fr-FR" sz="1800" i="1" dirty="0" smtClean="0"/>
              <a:t>individuel </a:t>
            </a:r>
            <a:r>
              <a:rPr lang="fr-FR" sz="1800" dirty="0" smtClean="0"/>
              <a:t> et se rapprochant de </a:t>
            </a:r>
            <a:r>
              <a:rPr lang="fr-FR" sz="1800" i="1" dirty="0" smtClean="0"/>
              <a:t>public</a:t>
            </a:r>
            <a:r>
              <a:rPr lang="fr-FR" sz="1800" dirty="0" smtClean="0"/>
              <a:t>, illustrée par </a:t>
            </a:r>
            <a:r>
              <a:rPr lang="fr-FR" sz="1800" i="1" dirty="0" smtClean="0"/>
              <a:t>Le Contrat social </a:t>
            </a:r>
            <a:r>
              <a:rPr lang="fr-FR" sz="1800" dirty="0" smtClean="0"/>
              <a:t>: « </a:t>
            </a:r>
            <a:r>
              <a:rPr lang="fr-FR" sz="1800" i="1" dirty="0" smtClean="0"/>
              <a:t>Chacun de nous met en commun sa</a:t>
            </a:r>
            <a:r>
              <a:rPr lang="fr-FR" sz="1800" dirty="0" smtClean="0"/>
              <a:t> </a:t>
            </a:r>
            <a:r>
              <a:rPr lang="fr-FR" sz="1800" i="1" dirty="0" smtClean="0"/>
              <a:t>personne et toute sa puissance sous la suprême direction de la volonté</a:t>
            </a:r>
            <a:r>
              <a:rPr lang="fr-FR" sz="1800" dirty="0" smtClean="0"/>
              <a:t> </a:t>
            </a:r>
            <a:r>
              <a:rPr lang="fr-FR" sz="1800" i="1" dirty="0" smtClean="0"/>
              <a:t>générale. </a:t>
            </a:r>
            <a:r>
              <a:rPr lang="fr-FR" sz="1800" dirty="0" smtClean="0"/>
              <a:t>»</a:t>
            </a:r>
          </a:p>
          <a:p>
            <a:endParaRPr lang="fr-FR" sz="1800" dirty="0" smtClean="0"/>
          </a:p>
          <a:p>
            <a:r>
              <a:rPr lang="fr-FR" sz="1800" dirty="0" smtClean="0"/>
              <a:t>La guerre du privé et du public, du particulier et du commun nourrit l’histoire et la pensée. Devenu économique et financier, le privé, accaparant le capital et le travail, trahit sa nature, alors que le public se retrouve frustré par la loi des biens communs.</a:t>
            </a:r>
          </a:p>
          <a:p>
            <a:endParaRPr lang="fr-FR" sz="1800" dirty="0" smtClean="0"/>
          </a:p>
          <a:p>
            <a:r>
              <a:rPr lang="fr-FR" sz="1800" dirty="0" smtClean="0"/>
              <a:t>La pensée anglo-saxonne, inscrite dans une série de termes institutionnels britanniques fondamentaux, est  présente dans la réflexion sur le </a:t>
            </a:r>
            <a:r>
              <a:rPr lang="fr-FR" sz="1800" i="1" dirty="0" smtClean="0"/>
              <a:t>(bien)commun.</a:t>
            </a:r>
          </a:p>
          <a:p>
            <a:endParaRPr lang="fr-FR" sz="1800" i="1" dirty="0" smtClean="0"/>
          </a:p>
          <a:p>
            <a:r>
              <a:rPr lang="fr-FR" sz="1800" dirty="0" smtClean="0">
                <a:solidFill>
                  <a:srgbClr val="C00000"/>
                </a:solidFill>
              </a:rPr>
              <a:t>Les ambiguïtés d’usage </a:t>
            </a:r>
            <a:r>
              <a:rPr lang="fr-FR" sz="1800" b="1" dirty="0" smtClean="0">
                <a:solidFill>
                  <a:srgbClr val="C00000"/>
                </a:solidFill>
              </a:rPr>
              <a:t>mélioratif vs péjoratif  </a:t>
            </a:r>
            <a:r>
              <a:rPr lang="fr-FR" sz="1800" dirty="0" smtClean="0">
                <a:solidFill>
                  <a:srgbClr val="C00000"/>
                </a:solidFill>
              </a:rPr>
              <a:t>notées par Rey, renvoient à des traits et des tensions sémantiques  plus fondamentales:  </a:t>
            </a:r>
            <a:r>
              <a:rPr lang="fr-FR" sz="1800" b="1" dirty="0" smtClean="0">
                <a:solidFill>
                  <a:srgbClr val="C00000"/>
                </a:solidFill>
              </a:rPr>
              <a:t>abstrait vs concret</a:t>
            </a:r>
            <a:r>
              <a:rPr lang="fr-FR" sz="1800" dirty="0" smtClean="0">
                <a:solidFill>
                  <a:srgbClr val="C00000"/>
                </a:solidFill>
              </a:rPr>
              <a:t>, </a:t>
            </a:r>
            <a:r>
              <a:rPr lang="fr-FR" sz="1800" b="1" dirty="0" smtClean="0">
                <a:solidFill>
                  <a:srgbClr val="C00000"/>
                </a:solidFill>
              </a:rPr>
              <a:t>fermé vs ouvert</a:t>
            </a:r>
            <a:r>
              <a:rPr lang="fr-FR" sz="1800" dirty="0" smtClean="0">
                <a:solidFill>
                  <a:srgbClr val="C00000"/>
                </a:solidFill>
              </a:rPr>
              <a:t>, </a:t>
            </a:r>
            <a:r>
              <a:rPr lang="fr-FR" sz="1800" b="1" dirty="0" smtClean="0">
                <a:solidFill>
                  <a:srgbClr val="C00000"/>
                </a:solidFill>
              </a:rPr>
              <a:t>haut vs bas, comptable vs non comptable, unique vs multiple.</a:t>
            </a:r>
            <a:endParaRPr lang="fr-FR" sz="1800" b="1" dirty="0">
              <a:solidFill>
                <a:srgbClr val="C00000"/>
              </a:solidFill>
            </a:endParaRPr>
          </a:p>
        </p:txBody>
      </p:sp>
    </p:spTree>
    <p:extLst>
      <p:ext uri="{BB962C8B-B14F-4D97-AF65-F5344CB8AC3E}">
        <p14:creationId xmlns="" xmlns:p14="http://schemas.microsoft.com/office/powerpoint/2010/main" val="23183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
            </a:r>
            <a:br>
              <a:rPr lang="fr-FR" sz="3200" dirty="0" smtClean="0"/>
            </a:br>
            <a:r>
              <a:rPr lang="fr-FR" sz="3100" b="1" dirty="0" smtClean="0"/>
              <a:t> </a:t>
            </a:r>
            <a:r>
              <a:rPr lang="fr-FR" sz="3100" b="1" dirty="0" smtClean="0">
                <a:solidFill>
                  <a:srgbClr val="C00000"/>
                </a:solidFill>
              </a:rPr>
              <a:t>Réflexions sur les droits humains.</a:t>
            </a:r>
            <a:br>
              <a:rPr lang="fr-FR" sz="3100" b="1" dirty="0" smtClean="0">
                <a:solidFill>
                  <a:srgbClr val="C00000"/>
                </a:solidFill>
              </a:rPr>
            </a:br>
            <a:r>
              <a:rPr lang="fr-FR" sz="3100" b="1" dirty="0" smtClean="0">
                <a:solidFill>
                  <a:srgbClr val="C00000"/>
                </a:solidFill>
              </a:rPr>
              <a:t> François </a:t>
            </a:r>
            <a:r>
              <a:rPr lang="fr-FR" sz="3100" b="1" dirty="0" err="1" smtClean="0">
                <a:solidFill>
                  <a:srgbClr val="C00000"/>
                </a:solidFill>
              </a:rPr>
              <a:t>Flahault</a:t>
            </a:r>
            <a:r>
              <a:rPr lang="fr-FR" sz="3100" b="1" dirty="0" smtClean="0">
                <a:solidFill>
                  <a:srgbClr val="C00000"/>
                </a:solidFill>
              </a:rPr>
              <a:t> : </a:t>
            </a:r>
            <a:r>
              <a:rPr lang="fr-FR" sz="3100" b="1" i="1" dirty="0" smtClean="0">
                <a:solidFill>
                  <a:srgbClr val="C00000"/>
                </a:solidFill>
              </a:rPr>
              <a:t>Le bien commun</a:t>
            </a:r>
            <a:r>
              <a:rPr lang="fr-FR" sz="3100" b="1" dirty="0" smtClean="0">
                <a:solidFill>
                  <a:srgbClr val="C00000"/>
                </a:solidFill>
              </a:rPr>
              <a:t>, 2011</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noAutofit/>
          </a:bodyPr>
          <a:lstStyle/>
          <a:p>
            <a:r>
              <a:rPr lang="fr-FR" sz="2000" dirty="0" smtClean="0"/>
              <a:t> I. Le bien commun,  une référence dépassée  ?</a:t>
            </a:r>
          </a:p>
          <a:p>
            <a:r>
              <a:rPr lang="fr-FR" sz="2000" dirty="0" smtClean="0"/>
              <a:t>II. Les sources des droits humains et la question de leur universalité morale</a:t>
            </a:r>
          </a:p>
          <a:p>
            <a:r>
              <a:rPr lang="fr-FR" sz="2000" dirty="0" smtClean="0"/>
              <a:t>III. Les critiques  des droits humains</a:t>
            </a:r>
          </a:p>
          <a:p>
            <a:r>
              <a:rPr lang="fr-FR" sz="2000" dirty="0" smtClean="0"/>
              <a:t>IV. Une révolution scientifique qui donne accès au fondement des droits humains et du bien commun</a:t>
            </a:r>
          </a:p>
          <a:p>
            <a:r>
              <a:rPr lang="fr-FR" sz="2000" dirty="0" smtClean="0"/>
              <a:t>V. Le bien commun</a:t>
            </a:r>
          </a:p>
          <a:p>
            <a:r>
              <a:rPr lang="fr-FR" sz="2000" dirty="0" smtClean="0"/>
              <a:t>VI. Rapports de force et bien commun</a:t>
            </a:r>
          </a:p>
          <a:p>
            <a:r>
              <a:rPr lang="fr-FR" sz="2000" dirty="0" smtClean="0"/>
              <a:t>Annexes</a:t>
            </a:r>
          </a:p>
          <a:p>
            <a:r>
              <a:rPr lang="fr-FR" sz="2000" dirty="0" smtClean="0"/>
              <a:t>1. Le bien  commun dans l’histoire de la pensée politique</a:t>
            </a:r>
          </a:p>
          <a:p>
            <a:r>
              <a:rPr lang="fr-FR" sz="2000" dirty="0" smtClean="0"/>
              <a:t>2. Sur la notion de de dignité</a:t>
            </a:r>
          </a:p>
          <a:p>
            <a:r>
              <a:rPr lang="fr-FR" sz="2000" dirty="0" smtClean="0"/>
              <a:t>3. Texte de la Déclaration universelle des droits e l’homme</a:t>
            </a:r>
          </a:p>
        </p:txBody>
      </p:sp>
    </p:spTree>
    <p:extLst>
      <p:ext uri="{BB962C8B-B14F-4D97-AF65-F5344CB8AC3E}">
        <p14:creationId xmlns="" xmlns:p14="http://schemas.microsoft.com/office/powerpoint/2010/main" val="12934514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solidFill>
                  <a:srgbClr val="C00000"/>
                </a:solidFill>
              </a:rPr>
              <a:t>François </a:t>
            </a:r>
            <a:r>
              <a:rPr lang="fr-FR" sz="3200" b="1" dirty="0" err="1" smtClean="0">
                <a:solidFill>
                  <a:srgbClr val="C00000"/>
                </a:solidFill>
              </a:rPr>
              <a:t>Flahault</a:t>
            </a:r>
            <a:r>
              <a:rPr lang="fr-FR" sz="3200" b="1" dirty="0" smtClean="0">
                <a:solidFill>
                  <a:srgbClr val="C00000"/>
                </a:solidFill>
              </a:rPr>
              <a:t>, 2008,  Elargir les biens communs immatériels,  une proposition nouvelle.</a:t>
            </a:r>
            <a:endParaRPr lang="fr-FR" sz="3200" b="1" dirty="0">
              <a:solidFill>
                <a:srgbClr val="C00000"/>
              </a:solidFill>
            </a:endParaRPr>
          </a:p>
        </p:txBody>
      </p:sp>
      <p:sp>
        <p:nvSpPr>
          <p:cNvPr id="3" name="Espace réservé du contenu 2"/>
          <p:cNvSpPr>
            <a:spLocks noGrp="1"/>
          </p:cNvSpPr>
          <p:nvPr>
            <p:ph idx="1"/>
          </p:nvPr>
        </p:nvSpPr>
        <p:spPr/>
        <p:txBody>
          <a:bodyPr>
            <a:noAutofit/>
          </a:bodyPr>
          <a:lstStyle/>
          <a:p>
            <a:pPr>
              <a:buNone/>
            </a:pPr>
            <a:r>
              <a:rPr lang="fr-FR" sz="1600" b="1" dirty="0" smtClean="0"/>
              <a:t>Analyse socio-anthropologique des biens communs dans le vécu des relations socio-économiques . Le bien-être dans un groupe, conçu comme bien commun présente quatre traits:</a:t>
            </a:r>
          </a:p>
          <a:p>
            <a:pPr lvl="1"/>
            <a:r>
              <a:rPr lang="fr-FR" sz="1600" b="1" dirty="0" smtClean="0"/>
              <a:t>Economiques:  non rivalité, non exclusivité.</a:t>
            </a:r>
          </a:p>
          <a:p>
            <a:pPr lvl="1"/>
            <a:r>
              <a:rPr lang="fr-FR" sz="1600" b="1" dirty="0" smtClean="0"/>
              <a:t>Immatériels: partage, affect enrichissant.</a:t>
            </a:r>
          </a:p>
          <a:p>
            <a:pPr>
              <a:buNone/>
            </a:pPr>
            <a:r>
              <a:rPr lang="fr-FR" sz="1600" dirty="0" smtClean="0"/>
              <a:t>Plan de l’article</a:t>
            </a:r>
          </a:p>
          <a:p>
            <a:pPr>
              <a:buNone/>
            </a:pPr>
            <a:r>
              <a:rPr lang="fr-FR" sz="1600" dirty="0" smtClean="0"/>
              <a:t>1. Les biens communs vécus considérés comme externalités positives</a:t>
            </a:r>
          </a:p>
          <a:p>
            <a:pPr>
              <a:buNone/>
            </a:pPr>
            <a:r>
              <a:rPr lang="fr-FR" sz="1600" dirty="0" smtClean="0"/>
              <a:t>2. Les biens communs vécus considérés comme la toile de fond sur laquelle prennent sens les objets et les services marchands</a:t>
            </a:r>
          </a:p>
          <a:p>
            <a:pPr>
              <a:buNone/>
            </a:pPr>
            <a:r>
              <a:rPr lang="fr-FR" sz="1600" dirty="0" smtClean="0"/>
              <a:t>3. Une « économie » des personnes</a:t>
            </a:r>
          </a:p>
          <a:p>
            <a:pPr>
              <a:buNone/>
            </a:pPr>
            <a:r>
              <a:rPr lang="fr-FR" sz="1600" dirty="0" smtClean="0"/>
              <a:t>4. Vers un élargissement de la pensée écologique.</a:t>
            </a:r>
            <a:endParaRPr lang="fr-FR" sz="1800" dirty="0" smtClean="0"/>
          </a:p>
          <a:p>
            <a:pPr algn="just">
              <a:buNone/>
            </a:pPr>
            <a:r>
              <a:rPr lang="fr-FR" sz="1800" b="1" dirty="0" smtClean="0">
                <a:solidFill>
                  <a:srgbClr val="00B050"/>
                </a:solidFill>
              </a:rPr>
              <a:t>Avec </a:t>
            </a:r>
            <a:r>
              <a:rPr lang="fr-FR" sz="1800" b="1" dirty="0" err="1" smtClean="0">
                <a:solidFill>
                  <a:srgbClr val="00B050"/>
                </a:solidFill>
              </a:rPr>
              <a:t>Flahault</a:t>
            </a:r>
            <a:r>
              <a:rPr lang="fr-FR" sz="1800" b="1" dirty="0" smtClean="0">
                <a:solidFill>
                  <a:srgbClr val="00B050"/>
                </a:solidFill>
              </a:rPr>
              <a:t>, on peut soutenir que la conversation, les échanges langagiers dans la vie quotidienne, les loisirs, ou au travail, constituent des biens communs immatériels, à finalité non utilitaire, qui doivent être protégés en tant que tels, comme d’autres biens culturels écologiques ( folklore, légendes, histoires personnelles, recettes familiales de tous ordres, activités physique de loisirs, marche, randonnée, etc.)</a:t>
            </a:r>
          </a:p>
          <a:p>
            <a:pPr lvl="1"/>
            <a:endParaRPr lang="fr-FR" sz="1800" dirty="0" smtClean="0"/>
          </a:p>
          <a:p>
            <a:endParaRPr lang="fr-FR" sz="1800" dirty="0"/>
          </a:p>
        </p:txBody>
      </p:sp>
    </p:spTree>
    <p:extLst>
      <p:ext uri="{BB962C8B-B14F-4D97-AF65-F5344CB8AC3E}">
        <p14:creationId xmlns="" xmlns:p14="http://schemas.microsoft.com/office/powerpoint/2010/main" val="24969911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C00000"/>
                </a:solidFill>
              </a:rPr>
              <a:t> </a:t>
            </a:r>
            <a:r>
              <a:rPr lang="fr-FR" sz="3200" b="1" dirty="0" smtClean="0">
                <a:solidFill>
                  <a:srgbClr val="C00000"/>
                </a:solidFill>
              </a:rPr>
              <a:t>Trois moments dans la laïcisation </a:t>
            </a:r>
            <a:br>
              <a:rPr lang="fr-FR" sz="3200" b="1" dirty="0" smtClean="0">
                <a:solidFill>
                  <a:srgbClr val="C00000"/>
                </a:solidFill>
              </a:rPr>
            </a:br>
            <a:r>
              <a:rPr lang="fr-FR" sz="3200" b="1" dirty="0" smtClean="0">
                <a:solidFill>
                  <a:srgbClr val="C00000"/>
                </a:solidFill>
              </a:rPr>
              <a:t>du </a:t>
            </a:r>
            <a:r>
              <a:rPr lang="fr-FR" sz="3200" b="1" i="1" dirty="0" smtClean="0">
                <a:solidFill>
                  <a:srgbClr val="C00000"/>
                </a:solidFill>
              </a:rPr>
              <a:t>bien commun</a:t>
            </a:r>
            <a:endParaRPr lang="fr-FR" sz="3200" b="1" i="1" dirty="0">
              <a:solidFill>
                <a:srgbClr val="C00000"/>
              </a:solidFill>
            </a:endParaRPr>
          </a:p>
        </p:txBody>
      </p:sp>
      <p:sp>
        <p:nvSpPr>
          <p:cNvPr id="3" name="Espace réservé du contenu 2"/>
          <p:cNvSpPr>
            <a:spLocks noGrp="1"/>
          </p:cNvSpPr>
          <p:nvPr>
            <p:ph idx="1"/>
          </p:nvPr>
        </p:nvSpPr>
        <p:spPr/>
        <p:txBody>
          <a:bodyPr>
            <a:noAutofit/>
          </a:bodyPr>
          <a:lstStyle/>
          <a:p>
            <a:r>
              <a:rPr lang="fr-FR" sz="2000" b="1" i="1" dirty="0" smtClean="0">
                <a:solidFill>
                  <a:srgbClr val="FF0000"/>
                </a:solidFill>
              </a:rPr>
              <a:t>Le Bien commun</a:t>
            </a:r>
            <a:r>
              <a:rPr lang="fr-FR" sz="2000" b="1" dirty="0" smtClean="0">
                <a:solidFill>
                  <a:srgbClr val="FF0000"/>
                </a:solidFill>
              </a:rPr>
              <a:t>:</a:t>
            </a:r>
            <a:r>
              <a:rPr lang="fr-FR" sz="2000" dirty="0" smtClean="0">
                <a:solidFill>
                  <a:srgbClr val="FF0000"/>
                </a:solidFill>
              </a:rPr>
              <a:t> </a:t>
            </a:r>
            <a:r>
              <a:rPr lang="fr-FR" sz="2000" dirty="0" smtClean="0"/>
              <a:t>fondement de la pensée scolastique; </a:t>
            </a:r>
            <a:r>
              <a:rPr lang="fr-FR" sz="2000" dirty="0" smtClean="0">
                <a:solidFill>
                  <a:srgbClr val="FF0000"/>
                </a:solidFill>
              </a:rPr>
              <a:t>notion</a:t>
            </a:r>
            <a:r>
              <a:rPr lang="fr-FR" sz="2000" b="1" dirty="0" smtClean="0">
                <a:solidFill>
                  <a:srgbClr val="FF0000"/>
                </a:solidFill>
              </a:rPr>
              <a:t> </a:t>
            </a:r>
            <a:r>
              <a:rPr lang="fr-FR" sz="2000" dirty="0" smtClean="0">
                <a:solidFill>
                  <a:srgbClr val="FF0000"/>
                </a:solidFill>
              </a:rPr>
              <a:t>philosophico-théologique</a:t>
            </a:r>
            <a:r>
              <a:rPr lang="fr-FR" sz="2000" dirty="0" smtClean="0"/>
              <a:t> élaborée par Thomas d’Aquin sur la base de l’Ethique d’Aristote: </a:t>
            </a:r>
            <a:r>
              <a:rPr lang="fr-FR" sz="2000" dirty="0" smtClean="0">
                <a:solidFill>
                  <a:srgbClr val="FF0000"/>
                </a:solidFill>
              </a:rPr>
              <a:t>pilier moral </a:t>
            </a:r>
            <a:r>
              <a:rPr lang="fr-FR" sz="2000" dirty="0" smtClean="0"/>
              <a:t>de la société religieuse médiévale et de l’Ancien régime.</a:t>
            </a:r>
          </a:p>
          <a:p>
            <a:endParaRPr lang="fr-FR" sz="2000" dirty="0" smtClean="0"/>
          </a:p>
          <a:p>
            <a:r>
              <a:rPr lang="fr-FR" sz="2000" b="1" i="1" dirty="0" smtClean="0">
                <a:solidFill>
                  <a:srgbClr val="FF0000"/>
                </a:solidFill>
              </a:rPr>
              <a:t>Le(s) bien(s) commun(s): </a:t>
            </a:r>
            <a:r>
              <a:rPr lang="fr-FR" sz="2000" i="1" dirty="0" smtClean="0">
                <a:solidFill>
                  <a:srgbClr val="FF0000"/>
                </a:solidFill>
              </a:rPr>
              <a:t> </a:t>
            </a:r>
            <a:r>
              <a:rPr lang="fr-FR" sz="2000" dirty="0" smtClean="0"/>
              <a:t>des luttes pour les </a:t>
            </a:r>
            <a:r>
              <a:rPr lang="fr-FR" sz="2000" i="1" dirty="0" err="1" smtClean="0">
                <a:solidFill>
                  <a:srgbClr val="FF0000"/>
                </a:solidFill>
              </a:rPr>
              <a:t>commons</a:t>
            </a:r>
            <a:r>
              <a:rPr lang="fr-FR" sz="2000" i="1" dirty="0" smtClean="0"/>
              <a:t> </a:t>
            </a:r>
            <a:r>
              <a:rPr lang="fr-FR" sz="2000" dirty="0" smtClean="0"/>
              <a:t>anglo-saxons contre la privatisation des </a:t>
            </a:r>
            <a:r>
              <a:rPr lang="fr-FR" sz="2000" i="1" dirty="0" smtClean="0">
                <a:solidFill>
                  <a:srgbClr val="FF0000"/>
                </a:solidFill>
              </a:rPr>
              <a:t>enclosures</a:t>
            </a:r>
            <a:r>
              <a:rPr lang="fr-FR" sz="2000" i="1" dirty="0" smtClean="0"/>
              <a:t> </a:t>
            </a:r>
            <a:r>
              <a:rPr lang="fr-FR" sz="2000" dirty="0" smtClean="0"/>
              <a:t>, de </a:t>
            </a:r>
            <a:r>
              <a:rPr lang="fr-FR" sz="2000" i="1" dirty="0" smtClean="0"/>
              <a:t>l’intérêt général, fondement </a:t>
            </a:r>
            <a:r>
              <a:rPr lang="fr-FR" sz="2000" dirty="0" smtClean="0"/>
              <a:t>de la Révolution bourgeoise, aux </a:t>
            </a:r>
            <a:r>
              <a:rPr lang="fr-FR" sz="2000" i="1" dirty="0" smtClean="0">
                <a:solidFill>
                  <a:srgbClr val="FF0000"/>
                </a:solidFill>
              </a:rPr>
              <a:t>biens collectifs </a:t>
            </a:r>
            <a:r>
              <a:rPr lang="fr-FR" sz="2000" dirty="0" smtClean="0"/>
              <a:t>du </a:t>
            </a:r>
            <a:r>
              <a:rPr lang="fr-FR" sz="2000" i="1" dirty="0" smtClean="0">
                <a:solidFill>
                  <a:srgbClr val="FF0000"/>
                </a:solidFill>
              </a:rPr>
              <a:t>communisme</a:t>
            </a:r>
            <a:r>
              <a:rPr lang="fr-FR" sz="2000" i="1" dirty="0" smtClean="0"/>
              <a:t>, </a:t>
            </a:r>
            <a:r>
              <a:rPr lang="fr-FR" sz="2000" dirty="0" smtClean="0"/>
              <a:t>objet de la Révolution prolétarienne</a:t>
            </a:r>
            <a:r>
              <a:rPr lang="fr-FR" sz="2000" i="1" dirty="0" smtClean="0"/>
              <a:t>.</a:t>
            </a:r>
          </a:p>
          <a:p>
            <a:endParaRPr lang="fr-FR" sz="2000" i="1" dirty="0" smtClean="0"/>
          </a:p>
          <a:p>
            <a:r>
              <a:rPr lang="fr-FR" sz="2000" b="1" i="1" dirty="0" smtClean="0">
                <a:solidFill>
                  <a:srgbClr val="FF0000"/>
                </a:solidFill>
              </a:rPr>
              <a:t>Biens communs et Bien commun</a:t>
            </a:r>
            <a:r>
              <a:rPr lang="fr-FR" sz="2000" b="1" i="1" dirty="0" smtClean="0"/>
              <a:t>, </a:t>
            </a:r>
            <a:r>
              <a:rPr lang="fr-FR" sz="2000" dirty="0" smtClean="0">
                <a:solidFill>
                  <a:srgbClr val="FF0000"/>
                </a:solidFill>
              </a:rPr>
              <a:t>notions</a:t>
            </a:r>
            <a:r>
              <a:rPr lang="fr-FR" sz="2000" dirty="0" smtClean="0"/>
              <a:t> revendiquées tant par le catholicisme social que par le progressisme laïque, elles sont repensées et articulées dans le cadre des théories écologiques, économiques, juridiques récentes, sous l’influence du monde numérique: enjeux conflictuels du postmodernisme.</a:t>
            </a:r>
          </a:p>
          <a:p>
            <a:pPr>
              <a:buNone/>
            </a:pPr>
            <a:endParaRPr lang="fr-FR" sz="2000" dirty="0"/>
          </a:p>
        </p:txBody>
      </p:sp>
    </p:spTree>
    <p:extLst>
      <p:ext uri="{BB962C8B-B14F-4D97-AF65-F5344CB8AC3E}">
        <p14:creationId xmlns="" xmlns:p14="http://schemas.microsoft.com/office/powerpoint/2010/main" val="30231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dirty="0" smtClean="0">
                <a:solidFill>
                  <a:srgbClr val="C00000"/>
                </a:solidFill>
              </a:rPr>
              <a:t>2. Le Bien commun et les partis européens (1979 -2014)</a:t>
            </a:r>
            <a:endParaRPr lang="fr-FR" sz="3600" dirty="0">
              <a:solidFill>
                <a:srgbClr val="C00000"/>
              </a:solidFill>
            </a:endParaRPr>
          </a:p>
        </p:txBody>
      </p:sp>
      <p:sp>
        <p:nvSpPr>
          <p:cNvPr id="5" name="Espace réservé du texte 4"/>
          <p:cNvSpPr>
            <a:spLocks noGrp="1"/>
          </p:cNvSpPr>
          <p:nvPr>
            <p:ph type="body" idx="1"/>
          </p:nvPr>
        </p:nvSpPr>
        <p:spPr/>
        <p:txBody>
          <a:bodyPr>
            <a:normAutofit/>
          </a:bodyPr>
          <a:lstStyle/>
          <a:p>
            <a:r>
              <a:rPr lang="fr-FR" sz="2400" b="1" dirty="0" smtClean="0"/>
              <a:t>Analyses lexicométriques d’un corpus multilingue de programmes électoraux européens </a:t>
            </a:r>
            <a:endParaRPr lang="fr-FR"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323528" y="-27384"/>
            <a:ext cx="8569325" cy="576064"/>
          </a:xfrm>
        </p:spPr>
        <p:txBody>
          <a:bodyPr/>
          <a:lstStyle/>
          <a:p>
            <a:r>
              <a:rPr lang="fr-FR" sz="2400" b="1" dirty="0" smtClean="0">
                <a:solidFill>
                  <a:srgbClr val="C00000"/>
                </a:solidFill>
              </a:rPr>
              <a:t>Les </a:t>
            </a:r>
            <a:r>
              <a:rPr lang="fr-FR" sz="2400" b="1" dirty="0">
                <a:solidFill>
                  <a:srgbClr val="C00000"/>
                </a:solidFill>
              </a:rPr>
              <a:t>corpus </a:t>
            </a:r>
            <a:r>
              <a:rPr lang="fr-FR" sz="2400" b="1" dirty="0" smtClean="0">
                <a:solidFill>
                  <a:srgbClr val="C00000"/>
                </a:solidFill>
              </a:rPr>
              <a:t>des </a:t>
            </a:r>
            <a:r>
              <a:rPr lang="fr-FR" sz="2400" b="1" dirty="0">
                <a:solidFill>
                  <a:srgbClr val="C00000"/>
                </a:solidFill>
              </a:rPr>
              <a:t>programmes </a:t>
            </a:r>
            <a:r>
              <a:rPr lang="fr-FR" sz="2400" b="1" dirty="0" smtClean="0">
                <a:solidFill>
                  <a:srgbClr val="C00000"/>
                </a:solidFill>
              </a:rPr>
              <a:t>électoraux</a:t>
            </a:r>
            <a:endParaRPr lang="en-GB" b="1" dirty="0" smtClean="0">
              <a:solidFill>
                <a:schemeClr val="accent6"/>
              </a:solidFill>
            </a:endParaRPr>
          </a:p>
        </p:txBody>
      </p:sp>
      <p:sp>
        <p:nvSpPr>
          <p:cNvPr id="3" name="Inhaltsplatzhalter 2"/>
          <p:cNvSpPr>
            <a:spLocks noGrp="1"/>
          </p:cNvSpPr>
          <p:nvPr>
            <p:ph idx="1"/>
          </p:nvPr>
        </p:nvSpPr>
        <p:spPr>
          <a:xfrm>
            <a:off x="395536" y="548680"/>
            <a:ext cx="8712968" cy="6237312"/>
          </a:xfrm>
        </p:spPr>
        <p:txBody>
          <a:bodyPr/>
          <a:lstStyle/>
          <a:p>
            <a:pPr>
              <a:defRPr/>
            </a:pPr>
            <a:r>
              <a:rPr lang="fr-FR" sz="2000" i="1" dirty="0" smtClean="0"/>
              <a:t>Période de recherche:</a:t>
            </a:r>
            <a:r>
              <a:rPr lang="fr-FR" sz="2000" dirty="0" smtClean="0"/>
              <a:t> </a:t>
            </a:r>
            <a:r>
              <a:rPr lang="fr-FR" sz="2000" b="1" dirty="0" smtClean="0"/>
              <a:t>1979 – 2014</a:t>
            </a:r>
            <a:endParaRPr lang="fr-FR" sz="2000" dirty="0" smtClean="0"/>
          </a:p>
          <a:p>
            <a:pPr>
              <a:defRPr/>
            </a:pPr>
            <a:r>
              <a:rPr lang="fr-FR" sz="2000" i="1" dirty="0" smtClean="0"/>
              <a:t>Objet:</a:t>
            </a:r>
            <a:r>
              <a:rPr lang="fr-FR" sz="2000" dirty="0" smtClean="0"/>
              <a:t> Programmes électoraux des parties politiques nationaux pour les élections du Parlement Européen</a:t>
            </a:r>
          </a:p>
          <a:p>
            <a:pPr>
              <a:defRPr/>
            </a:pPr>
            <a:r>
              <a:rPr lang="fr-FR" sz="2000" i="1" dirty="0" smtClean="0"/>
              <a:t>Condition:</a:t>
            </a:r>
            <a:r>
              <a:rPr lang="fr-FR" sz="2000" dirty="0" smtClean="0"/>
              <a:t> au moins 1 siège dans le parlement pendant la période de recherche</a:t>
            </a:r>
          </a:p>
          <a:p>
            <a:pPr marL="0" indent="0">
              <a:spcBef>
                <a:spcPts val="1200"/>
              </a:spcBef>
              <a:spcAft>
                <a:spcPts val="0"/>
              </a:spcAft>
              <a:buNone/>
              <a:defRPr/>
            </a:pPr>
            <a:r>
              <a:rPr lang="fr-FR" sz="2800" dirty="0" smtClean="0">
                <a:solidFill>
                  <a:schemeClr val="accent6"/>
                </a:solidFill>
              </a:rPr>
              <a:t>Parties politiques dans le corpus:</a:t>
            </a:r>
          </a:p>
          <a:p>
            <a:pPr marL="0" indent="0" eaLnBrk="1" fontAlgn="b" hangingPunct="1">
              <a:spcBef>
                <a:spcPts val="624"/>
              </a:spcBef>
              <a:spcAft>
                <a:spcPts val="0"/>
              </a:spcAft>
              <a:buNone/>
            </a:pPr>
            <a:r>
              <a:rPr lang="fr-FR" sz="2000" b="1" i="1" kern="1200" dirty="0" smtClean="0">
                <a:solidFill>
                  <a:srgbClr val="000000"/>
                </a:solidFill>
                <a:latin typeface="Arial" pitchFamily="34" charset="0"/>
                <a:cs typeface="Arial" pitchFamily="34" charset="0"/>
              </a:rPr>
              <a:t>Corpus allemand:</a:t>
            </a:r>
            <a:r>
              <a:rPr lang="fr-FR" sz="2000" kern="1200" dirty="0" smtClean="0">
                <a:solidFill>
                  <a:srgbClr val="000000"/>
                </a:solidFill>
                <a:cs typeface="Arial"/>
              </a:rPr>
              <a:t> 					</a:t>
            </a:r>
            <a:r>
              <a:rPr lang="fr-FR" sz="2000" b="1" kern="1200" dirty="0" smtClean="0">
                <a:solidFill>
                  <a:srgbClr val="000000"/>
                </a:solidFill>
                <a:cs typeface="Arial"/>
              </a:rPr>
              <a:t>61 textes</a:t>
            </a:r>
          </a:p>
          <a:p>
            <a:pPr marL="0" indent="0" eaLnBrk="1" fontAlgn="b" hangingPunct="1">
              <a:spcBef>
                <a:spcPts val="624"/>
              </a:spcBef>
              <a:spcAft>
                <a:spcPts val="0"/>
              </a:spcAft>
              <a:buNone/>
            </a:pPr>
            <a:r>
              <a:rPr lang="fr-FR" sz="2000" i="0" strike="noStrike" kern="1200" baseline="0" dirty="0" smtClean="0">
                <a:ln>
                  <a:noFill/>
                </a:ln>
                <a:solidFill>
                  <a:srgbClr val="3366FF"/>
                </a:solidFill>
                <a:effectLst/>
                <a:cs typeface="Arial"/>
              </a:rPr>
              <a:t>CDU, CSU</a:t>
            </a:r>
            <a:r>
              <a:rPr lang="fr-FR" sz="2000" kern="1200" dirty="0" smtClean="0">
                <a:solidFill>
                  <a:srgbClr val="000000"/>
                </a:solidFill>
                <a:cs typeface="Arial"/>
              </a:rPr>
              <a:t>, </a:t>
            </a:r>
            <a:r>
              <a:rPr lang="fr-FR" sz="2000" i="0" strike="noStrike" kern="1200" baseline="0" dirty="0" smtClean="0">
                <a:ln>
                  <a:noFill/>
                </a:ln>
                <a:solidFill>
                  <a:srgbClr val="FFC000"/>
                </a:solidFill>
                <a:effectLst/>
                <a:cs typeface="Arial"/>
              </a:rPr>
              <a:t>FDP</a:t>
            </a:r>
            <a:r>
              <a:rPr lang="fr-FR" sz="2000" kern="1200" dirty="0" smtClean="0">
                <a:solidFill>
                  <a:srgbClr val="000000"/>
                </a:solidFill>
                <a:cs typeface="Arial"/>
              </a:rPr>
              <a:t>, </a:t>
            </a:r>
            <a:r>
              <a:rPr lang="fr-FR" sz="2000" i="0" strike="noStrike" kern="1200" baseline="0" dirty="0" smtClean="0">
                <a:ln>
                  <a:noFill/>
                </a:ln>
                <a:solidFill>
                  <a:srgbClr val="99CC00"/>
                </a:solidFill>
                <a:effectLst/>
                <a:cs typeface="Arial"/>
              </a:rPr>
              <a:t>Die </a:t>
            </a:r>
            <a:r>
              <a:rPr lang="fr-FR" sz="2000" i="0" strike="noStrike" kern="1200" baseline="0" dirty="0" err="1" smtClean="0">
                <a:ln>
                  <a:noFill/>
                </a:ln>
                <a:solidFill>
                  <a:srgbClr val="99CC00"/>
                </a:solidFill>
                <a:effectLst/>
                <a:cs typeface="Arial"/>
              </a:rPr>
              <a:t>Grünen</a:t>
            </a:r>
            <a:r>
              <a:rPr lang="fr-FR" sz="2000" kern="1200" dirty="0" smtClean="0">
                <a:solidFill>
                  <a:srgbClr val="000000"/>
                </a:solidFill>
                <a:cs typeface="Arial"/>
              </a:rPr>
              <a:t>, </a:t>
            </a:r>
            <a:r>
              <a:rPr lang="fr-FR" sz="2000" i="0" strike="noStrike" kern="1200" baseline="0" dirty="0" smtClean="0">
                <a:ln>
                  <a:noFill/>
                </a:ln>
                <a:solidFill>
                  <a:srgbClr val="FF0000"/>
                </a:solidFill>
                <a:effectLst/>
                <a:cs typeface="Arial"/>
              </a:rPr>
              <a:t>SPD, PDS</a:t>
            </a:r>
            <a:r>
              <a:rPr lang="fr-FR" sz="2000" kern="1200" dirty="0" smtClean="0">
                <a:solidFill>
                  <a:srgbClr val="000000"/>
                </a:solidFill>
                <a:cs typeface="Arial"/>
              </a:rPr>
              <a:t> 		</a:t>
            </a:r>
            <a:r>
              <a:rPr lang="fr-FR" sz="2000" b="1" dirty="0" smtClean="0"/>
              <a:t>558,450</a:t>
            </a:r>
            <a:r>
              <a:rPr lang="fr-FR" sz="2000" b="1" kern="1200" dirty="0" smtClean="0">
                <a:solidFill>
                  <a:srgbClr val="000000"/>
                </a:solidFill>
                <a:cs typeface="Arial"/>
              </a:rPr>
              <a:t> mots</a:t>
            </a:r>
            <a:endParaRPr lang="fr-FR" sz="2000" b="1" i="0" strike="noStrike" kern="1200" baseline="0" dirty="0" smtClean="0">
              <a:ln>
                <a:noFill/>
              </a:ln>
              <a:solidFill>
                <a:srgbClr val="FF0000"/>
              </a:solidFill>
              <a:effectLst/>
              <a:cs typeface="Arial"/>
            </a:endParaRPr>
          </a:p>
          <a:p>
            <a:pPr marL="0" indent="0" eaLnBrk="1" fontAlgn="b" hangingPunct="1">
              <a:spcBef>
                <a:spcPts val="624"/>
              </a:spcBef>
              <a:spcAft>
                <a:spcPts val="0"/>
              </a:spcAft>
              <a:buNone/>
            </a:pPr>
            <a:r>
              <a:rPr lang="fr-FR" sz="1900" u="sng" kern="1200" dirty="0" err="1" smtClean="0">
                <a:solidFill>
                  <a:srgbClr val="3005AB"/>
                </a:solidFill>
                <a:cs typeface="Arial"/>
              </a:rPr>
              <a:t>AfD</a:t>
            </a:r>
            <a:r>
              <a:rPr lang="fr-FR" sz="1900" u="sng" kern="1200" dirty="0" smtClean="0">
                <a:cs typeface="Arial"/>
              </a:rPr>
              <a:t>, </a:t>
            </a:r>
            <a:r>
              <a:rPr lang="fr-FR" sz="1900" u="sng" kern="1200" dirty="0" err="1" smtClean="0">
                <a:cs typeface="Arial"/>
              </a:rPr>
              <a:t>FamP</a:t>
            </a:r>
            <a:r>
              <a:rPr lang="fr-FR" sz="1900" u="sng" kern="1200" dirty="0" smtClean="0">
                <a:cs typeface="Arial"/>
              </a:rPr>
              <a:t>, FW, </a:t>
            </a:r>
            <a:r>
              <a:rPr lang="fr-FR" sz="1900" u="sng" kern="1200" dirty="0" err="1" smtClean="0">
                <a:cs typeface="Arial"/>
              </a:rPr>
              <a:t>Mensch</a:t>
            </a:r>
            <a:r>
              <a:rPr lang="fr-FR" sz="1900" u="sng" kern="1200" dirty="0" smtClean="0">
                <a:cs typeface="Arial"/>
              </a:rPr>
              <a:t> </a:t>
            </a:r>
            <a:r>
              <a:rPr lang="fr-FR" sz="1900" u="sng" kern="1200" dirty="0" err="1" smtClean="0">
                <a:cs typeface="Arial"/>
              </a:rPr>
              <a:t>Umwelt</a:t>
            </a:r>
            <a:r>
              <a:rPr lang="fr-FR" sz="1900" u="sng" kern="1200" dirty="0" smtClean="0">
                <a:cs typeface="Arial"/>
              </a:rPr>
              <a:t> </a:t>
            </a:r>
            <a:r>
              <a:rPr lang="fr-FR" sz="1900" u="sng" kern="1200" dirty="0" err="1" smtClean="0">
                <a:cs typeface="Arial"/>
              </a:rPr>
              <a:t>Tierschutz</a:t>
            </a:r>
            <a:r>
              <a:rPr lang="fr-FR" sz="1900" u="sng" kern="1200" dirty="0" smtClean="0">
                <a:cs typeface="Arial"/>
              </a:rPr>
              <a:t>, </a:t>
            </a:r>
            <a:r>
              <a:rPr lang="fr-FR" sz="1900" u="sng" kern="1200" dirty="0" smtClean="0">
                <a:solidFill>
                  <a:srgbClr val="800000"/>
                </a:solidFill>
                <a:cs typeface="Arial"/>
              </a:rPr>
              <a:t>NPD</a:t>
            </a:r>
            <a:r>
              <a:rPr lang="fr-FR" sz="1900" u="sng" kern="1200" dirty="0" smtClean="0">
                <a:cs typeface="Arial"/>
              </a:rPr>
              <a:t>, ÖDP, </a:t>
            </a:r>
            <a:r>
              <a:rPr lang="fr-FR" sz="1900" u="sng" kern="1200" dirty="0" err="1" smtClean="0">
                <a:cs typeface="Arial"/>
              </a:rPr>
              <a:t>Piraten</a:t>
            </a:r>
            <a:r>
              <a:rPr lang="fr-FR" sz="1900" u="sng" kern="1200" dirty="0" smtClean="0">
                <a:cs typeface="Arial"/>
              </a:rPr>
              <a:t>, </a:t>
            </a:r>
            <a:r>
              <a:rPr lang="fr-FR" sz="1900" u="sng" kern="1200" dirty="0" smtClean="0">
                <a:solidFill>
                  <a:srgbClr val="800000"/>
                </a:solidFill>
                <a:cs typeface="Arial"/>
              </a:rPr>
              <a:t>REP</a:t>
            </a:r>
            <a:r>
              <a:rPr lang="fr-FR" sz="1800" u="sng" kern="1200" dirty="0" smtClean="0">
                <a:cs typeface="Arial"/>
              </a:rPr>
              <a:t>           </a:t>
            </a:r>
            <a:endParaRPr lang="fr-FR" sz="2000" i="0" u="sng" strike="noStrike" kern="1200" baseline="0" dirty="0" smtClean="0">
              <a:ln>
                <a:noFill/>
              </a:ln>
              <a:effectLst/>
              <a:cs typeface="Arial"/>
            </a:endParaRPr>
          </a:p>
          <a:p>
            <a:pPr marL="0" indent="0" eaLnBrk="1" fontAlgn="b" hangingPunct="1">
              <a:spcBef>
                <a:spcPts val="624"/>
              </a:spcBef>
              <a:spcAft>
                <a:spcPts val="0"/>
              </a:spcAft>
              <a:buNone/>
            </a:pPr>
            <a:endParaRPr lang="fr-FR" sz="1400" u="sng" dirty="0" smtClean="0"/>
          </a:p>
          <a:p>
            <a:pPr marL="0" indent="0" eaLnBrk="1" fontAlgn="b" hangingPunct="1">
              <a:spcBef>
                <a:spcPts val="624"/>
              </a:spcBef>
              <a:spcAft>
                <a:spcPts val="0"/>
              </a:spcAft>
              <a:buNone/>
            </a:pPr>
            <a:r>
              <a:rPr lang="fr-FR" sz="2000" b="1" i="1" kern="1200" dirty="0" smtClean="0">
                <a:solidFill>
                  <a:srgbClr val="000000"/>
                </a:solidFill>
                <a:latin typeface="Arial" pitchFamily="34" charset="0"/>
                <a:cs typeface="Arial" pitchFamily="34" charset="0"/>
              </a:rPr>
              <a:t>Corpus français:</a:t>
            </a:r>
            <a:r>
              <a:rPr lang="fr-FR" sz="2000" i="1" kern="1200" dirty="0" smtClean="0">
                <a:solidFill>
                  <a:srgbClr val="000000"/>
                </a:solidFill>
                <a:cs typeface="Arial"/>
              </a:rPr>
              <a:t> 		</a:t>
            </a:r>
            <a:r>
              <a:rPr lang="fr-FR" sz="2000" b="1" kern="1200" dirty="0" smtClean="0">
                <a:cs typeface="Arial"/>
              </a:rPr>
              <a:t> 			66</a:t>
            </a:r>
            <a:r>
              <a:rPr lang="fr-FR" sz="2000" b="1" kern="1200" dirty="0" smtClean="0">
                <a:solidFill>
                  <a:srgbClr val="000000"/>
                </a:solidFill>
                <a:cs typeface="Arial"/>
              </a:rPr>
              <a:t> textes </a:t>
            </a:r>
            <a:r>
              <a:rPr lang="fr-FR" sz="2000" i="1" kern="1200" dirty="0" smtClean="0">
                <a:solidFill>
                  <a:srgbClr val="000000"/>
                </a:solidFill>
                <a:cs typeface="Arial"/>
              </a:rPr>
              <a:t>	</a:t>
            </a:r>
          </a:p>
          <a:p>
            <a:pPr marL="0" indent="0" eaLnBrk="1" fontAlgn="b" hangingPunct="1">
              <a:spcBef>
                <a:spcPts val="624"/>
              </a:spcBef>
              <a:spcAft>
                <a:spcPts val="0"/>
              </a:spcAft>
              <a:buNone/>
            </a:pPr>
            <a:r>
              <a:rPr lang="fr-FR" sz="2000" i="0" u="none" strike="noStrike" kern="1200" baseline="0" dirty="0" smtClean="0">
                <a:ln>
                  <a:noFill/>
                </a:ln>
                <a:solidFill>
                  <a:srgbClr val="800000"/>
                </a:solidFill>
                <a:effectLst/>
                <a:cs typeface="Arial"/>
              </a:rPr>
              <a:t>FN</a:t>
            </a:r>
            <a:r>
              <a:rPr lang="fr-FR" sz="2000" kern="1200" dirty="0" smtClean="0">
                <a:solidFill>
                  <a:srgbClr val="000000"/>
                </a:solidFill>
                <a:cs typeface="Arial"/>
              </a:rPr>
              <a:t>,</a:t>
            </a:r>
            <a:r>
              <a:rPr lang="fr-FR" sz="2000" i="0" u="none" strike="noStrike" kern="1200" baseline="0" dirty="0" smtClean="0">
                <a:ln>
                  <a:noFill/>
                </a:ln>
                <a:solidFill>
                  <a:srgbClr val="800000"/>
                </a:solidFill>
                <a:effectLst/>
                <a:cs typeface="Arial"/>
              </a:rPr>
              <a:t> </a:t>
            </a:r>
            <a:r>
              <a:rPr lang="fr-FR" sz="2000" i="0" u="none" strike="noStrike" kern="1200" baseline="0" dirty="0" smtClean="0">
                <a:ln>
                  <a:noFill/>
                </a:ln>
                <a:solidFill>
                  <a:srgbClr val="0000FF"/>
                </a:solidFill>
                <a:effectLst/>
                <a:cs typeface="Arial"/>
              </a:rPr>
              <a:t>MPF</a:t>
            </a:r>
            <a:r>
              <a:rPr lang="fr-FR" sz="2000" kern="1200" dirty="0" smtClean="0">
                <a:solidFill>
                  <a:srgbClr val="000000"/>
                </a:solidFill>
                <a:cs typeface="Arial"/>
              </a:rPr>
              <a:t>,</a:t>
            </a:r>
            <a:r>
              <a:rPr lang="fr-FR" sz="2000" i="0" u="none" strike="noStrike" kern="1200" baseline="0" dirty="0" smtClean="0">
                <a:ln>
                  <a:noFill/>
                </a:ln>
                <a:solidFill>
                  <a:srgbClr val="0000FF"/>
                </a:solidFill>
                <a:effectLst/>
                <a:cs typeface="Arial"/>
              </a:rPr>
              <a:t> RPF</a:t>
            </a:r>
            <a:r>
              <a:rPr lang="fr-FR" sz="2000" kern="1200" dirty="0" smtClean="0">
                <a:solidFill>
                  <a:srgbClr val="000000"/>
                </a:solidFill>
                <a:cs typeface="Arial"/>
              </a:rPr>
              <a:t>,</a:t>
            </a:r>
            <a:r>
              <a:rPr lang="fr-FR" sz="2000" i="0" u="none" strike="noStrike" kern="1200" baseline="0" dirty="0" smtClean="0">
                <a:ln>
                  <a:noFill/>
                </a:ln>
                <a:solidFill>
                  <a:srgbClr val="0000FF"/>
                </a:solidFill>
                <a:effectLst/>
                <a:cs typeface="Arial"/>
              </a:rPr>
              <a:t> </a:t>
            </a:r>
            <a:r>
              <a:rPr lang="fr-FR" sz="2000" kern="1200" dirty="0" smtClean="0">
                <a:solidFill>
                  <a:srgbClr val="0000FF"/>
                </a:solidFill>
                <a:cs typeface="Arial"/>
              </a:rPr>
              <a:t>UMP (RPR</a:t>
            </a:r>
            <a:r>
              <a:rPr lang="fr-FR" sz="2000" i="0" u="none" strike="noStrike" kern="1200" baseline="0" dirty="0" smtClean="0">
                <a:ln>
                  <a:noFill/>
                </a:ln>
                <a:solidFill>
                  <a:srgbClr val="0000FF"/>
                </a:solidFill>
                <a:effectLst/>
                <a:cs typeface="Arial"/>
              </a:rPr>
              <a:t>, DL)</a:t>
            </a:r>
            <a:r>
              <a:rPr lang="fr-FR" sz="2000" kern="1200" dirty="0" smtClean="0">
                <a:solidFill>
                  <a:srgbClr val="000000"/>
                </a:solidFill>
                <a:cs typeface="Arial"/>
              </a:rPr>
              <a:t>,</a:t>
            </a:r>
            <a:r>
              <a:rPr lang="fr-FR" sz="2000" i="0" u="none" strike="noStrike" kern="1200" baseline="0" dirty="0" smtClean="0">
                <a:ln>
                  <a:noFill/>
                </a:ln>
                <a:solidFill>
                  <a:srgbClr val="0000FF"/>
                </a:solidFill>
                <a:effectLst/>
                <a:cs typeface="Arial"/>
              </a:rPr>
              <a:t> 			</a:t>
            </a:r>
            <a:r>
              <a:rPr lang="fr-FR" sz="2000" b="1" kern="1200" dirty="0" smtClean="0">
                <a:solidFill>
                  <a:srgbClr val="000000"/>
                </a:solidFill>
                <a:cs typeface="Arial"/>
              </a:rPr>
              <a:t>485.977 mots</a:t>
            </a:r>
            <a:r>
              <a:rPr lang="fr-FR" sz="2000" u="sng" kern="1200" dirty="0" smtClean="0">
                <a:solidFill>
                  <a:srgbClr val="000000"/>
                </a:solidFill>
                <a:cs typeface="Arial"/>
              </a:rPr>
              <a:t> </a:t>
            </a:r>
            <a:endParaRPr lang="fr-FR" sz="2000" i="0" u="none" strike="noStrike" kern="1200" baseline="0" dirty="0" smtClean="0">
              <a:ln>
                <a:noFill/>
              </a:ln>
              <a:solidFill>
                <a:srgbClr val="0000FF"/>
              </a:solidFill>
              <a:effectLst/>
              <a:cs typeface="Arial"/>
            </a:endParaRPr>
          </a:p>
          <a:p>
            <a:pPr marL="0" indent="0" eaLnBrk="1" fontAlgn="b" hangingPunct="1">
              <a:spcBef>
                <a:spcPts val="624"/>
              </a:spcBef>
              <a:spcAft>
                <a:spcPts val="0"/>
              </a:spcAft>
              <a:buNone/>
            </a:pPr>
            <a:r>
              <a:rPr lang="fr-FR" sz="2000" i="0" u="sng" strike="noStrike" kern="1200" baseline="0" dirty="0" smtClean="0">
                <a:ln>
                  <a:noFill/>
                </a:ln>
                <a:solidFill>
                  <a:srgbClr val="FFC000"/>
                </a:solidFill>
                <a:effectLst/>
                <a:cs typeface="Arial"/>
              </a:rPr>
              <a:t>UDF, NC, UDI MODEM</a:t>
            </a:r>
            <a:r>
              <a:rPr lang="fr-FR" sz="2000" u="sng" kern="1200" dirty="0" smtClean="0">
                <a:solidFill>
                  <a:srgbClr val="000000"/>
                </a:solidFill>
                <a:cs typeface="Arial"/>
              </a:rPr>
              <a:t>, </a:t>
            </a:r>
            <a:r>
              <a:rPr lang="fr-FR" sz="2000" i="0" u="sng" strike="noStrike" kern="1200" baseline="0" dirty="0" smtClean="0">
                <a:ln>
                  <a:noFill/>
                </a:ln>
                <a:solidFill>
                  <a:srgbClr val="99CC00"/>
                </a:solidFill>
                <a:effectLst/>
                <a:cs typeface="Arial"/>
              </a:rPr>
              <a:t>Les Verts</a:t>
            </a:r>
            <a:r>
              <a:rPr lang="fr-FR" sz="2000" u="sng" kern="1200" dirty="0" smtClean="0">
                <a:solidFill>
                  <a:srgbClr val="000000"/>
                </a:solidFill>
                <a:cs typeface="Arial"/>
              </a:rPr>
              <a:t>,</a:t>
            </a:r>
            <a:r>
              <a:rPr lang="fr-FR" sz="2000" i="0" u="sng" strike="noStrike" kern="1200" baseline="0" dirty="0" smtClean="0">
                <a:ln>
                  <a:noFill/>
                </a:ln>
                <a:solidFill>
                  <a:srgbClr val="FF0000"/>
                </a:solidFill>
                <a:effectLst/>
                <a:cs typeface="Arial"/>
              </a:rPr>
              <a:t> PS, PRG, PCF, LO, NPA</a:t>
            </a:r>
            <a:r>
              <a:rPr lang="fr-FR" sz="2000" i="0" u="sng" strike="noStrike" kern="1200" baseline="0" dirty="0" smtClean="0">
                <a:ln>
                  <a:noFill/>
                </a:ln>
                <a:effectLst/>
                <a:cs typeface="Arial"/>
              </a:rPr>
              <a:t>		 </a:t>
            </a:r>
            <a:endParaRPr lang="fr-FR" sz="2000" u="sng" kern="1200" dirty="0" smtClean="0">
              <a:solidFill>
                <a:srgbClr val="000000"/>
              </a:solidFill>
              <a:cs typeface="Arial"/>
            </a:endParaRPr>
          </a:p>
          <a:p>
            <a:pPr marL="0" indent="0" eaLnBrk="1" fontAlgn="b" hangingPunct="1">
              <a:spcBef>
                <a:spcPts val="624"/>
              </a:spcBef>
              <a:spcAft>
                <a:spcPts val="0"/>
              </a:spcAft>
              <a:buNone/>
            </a:pPr>
            <a:endParaRPr lang="fr-FR" sz="1200" kern="1200" dirty="0" smtClean="0">
              <a:solidFill>
                <a:srgbClr val="000000"/>
              </a:solidFill>
              <a:latin typeface="Arial" pitchFamily="34" charset="0"/>
              <a:cs typeface="Arial" pitchFamily="34" charset="0"/>
            </a:endParaRPr>
          </a:p>
          <a:p>
            <a:pPr marL="0" indent="0" eaLnBrk="1" fontAlgn="b" hangingPunct="1">
              <a:spcBef>
                <a:spcPts val="624"/>
              </a:spcBef>
              <a:spcAft>
                <a:spcPts val="0"/>
              </a:spcAft>
              <a:buNone/>
            </a:pPr>
            <a:r>
              <a:rPr lang="fr-FR" sz="2000" b="1" i="1" kern="1200" dirty="0" smtClean="0">
                <a:solidFill>
                  <a:srgbClr val="000000"/>
                </a:solidFill>
                <a:latin typeface="Arial" pitchFamily="34" charset="0"/>
                <a:cs typeface="Arial" pitchFamily="34" charset="0"/>
              </a:rPr>
              <a:t>Corpus britannique:</a:t>
            </a:r>
            <a:r>
              <a:rPr lang="fr-FR" sz="2000" kern="1200" dirty="0" smtClean="0">
                <a:solidFill>
                  <a:srgbClr val="000000"/>
                </a:solidFill>
                <a:cs typeface="Arial"/>
              </a:rPr>
              <a:t>		</a:t>
            </a:r>
          </a:p>
          <a:p>
            <a:pPr marL="0" indent="0" eaLnBrk="1" fontAlgn="b" hangingPunct="1">
              <a:spcBef>
                <a:spcPts val="624"/>
              </a:spcBef>
              <a:spcAft>
                <a:spcPts val="0"/>
              </a:spcAft>
              <a:buNone/>
            </a:pPr>
            <a:r>
              <a:rPr lang="fr-FR" sz="2000" kern="1200" dirty="0" smtClean="0">
                <a:solidFill>
                  <a:srgbClr val="800000"/>
                </a:solidFill>
                <a:cs typeface="Arial"/>
              </a:rPr>
              <a:t>BNP</a:t>
            </a:r>
            <a:r>
              <a:rPr lang="fr-FR" sz="2000" kern="1200" dirty="0" smtClean="0">
                <a:cs typeface="Arial"/>
              </a:rPr>
              <a:t>, </a:t>
            </a:r>
            <a:r>
              <a:rPr lang="fr-FR" sz="2000" kern="1200" dirty="0" smtClean="0">
                <a:solidFill>
                  <a:srgbClr val="0000FF"/>
                </a:solidFill>
                <a:cs typeface="Arial"/>
              </a:rPr>
              <a:t>UKIP</a:t>
            </a:r>
            <a:r>
              <a:rPr lang="fr-FR" sz="2000" kern="1200" dirty="0" smtClean="0">
                <a:solidFill>
                  <a:srgbClr val="000000"/>
                </a:solidFill>
                <a:cs typeface="Arial"/>
              </a:rPr>
              <a:t>,</a:t>
            </a:r>
            <a:r>
              <a:rPr lang="fr-FR" sz="2000" kern="1200" dirty="0" smtClean="0">
                <a:solidFill>
                  <a:srgbClr val="0000FF"/>
                </a:solidFill>
                <a:cs typeface="Arial"/>
              </a:rPr>
              <a:t> </a:t>
            </a:r>
            <a:r>
              <a:rPr lang="fr-FR" sz="2000" kern="1200" dirty="0" smtClean="0">
                <a:solidFill>
                  <a:srgbClr val="002060"/>
                </a:solidFill>
                <a:cs typeface="Arial"/>
              </a:rPr>
              <a:t>DUP</a:t>
            </a:r>
            <a:r>
              <a:rPr lang="fr-FR" sz="2000" kern="1200" dirty="0" smtClean="0">
                <a:cs typeface="Arial"/>
              </a:rPr>
              <a:t>, </a:t>
            </a:r>
            <a:r>
              <a:rPr lang="fr-FR" sz="2000" kern="1200" dirty="0" smtClean="0">
                <a:solidFill>
                  <a:srgbClr val="0000FF"/>
                </a:solidFill>
                <a:cs typeface="Arial"/>
              </a:rPr>
              <a:t>CONS</a:t>
            </a:r>
            <a:r>
              <a:rPr lang="fr-FR" sz="2000" kern="1200" dirty="0" smtClean="0">
                <a:solidFill>
                  <a:srgbClr val="000000"/>
                </a:solidFill>
                <a:cs typeface="Arial"/>
              </a:rPr>
              <a:t>,</a:t>
            </a:r>
            <a:r>
              <a:rPr lang="fr-FR" sz="2000" kern="1200" dirty="0" smtClean="0">
                <a:solidFill>
                  <a:srgbClr val="0000FF"/>
                </a:solidFill>
                <a:cs typeface="Arial"/>
              </a:rPr>
              <a:t> </a:t>
            </a:r>
            <a:r>
              <a:rPr lang="fr-FR" sz="2000" kern="1200" dirty="0" smtClean="0">
                <a:cs typeface="Arial"/>
              </a:rPr>
              <a:t>UUP,</a:t>
            </a:r>
            <a:r>
              <a:rPr lang="fr-FR" sz="2000" kern="1200" dirty="0" smtClean="0">
                <a:solidFill>
                  <a:srgbClr val="0000FF"/>
                </a:solidFill>
                <a:cs typeface="Arial"/>
              </a:rPr>
              <a:t> </a:t>
            </a:r>
            <a:r>
              <a:rPr lang="fr-FR" sz="2000" kern="1200" dirty="0" smtClean="0">
                <a:solidFill>
                  <a:srgbClr val="FFC000"/>
                </a:solidFill>
                <a:cs typeface="Arial"/>
              </a:rPr>
              <a:t>LDP</a:t>
            </a:r>
            <a:r>
              <a:rPr lang="fr-FR" sz="2000" kern="1200" dirty="0" smtClean="0">
                <a:solidFill>
                  <a:srgbClr val="000000"/>
                </a:solidFill>
                <a:cs typeface="Arial"/>
              </a:rPr>
              <a:t>,</a:t>
            </a:r>
            <a:r>
              <a:rPr lang="fr-FR" sz="2000" kern="1200" dirty="0" smtClean="0">
                <a:solidFill>
                  <a:srgbClr val="0000FF"/>
                </a:solidFill>
                <a:cs typeface="Arial"/>
              </a:rPr>
              <a:t> </a:t>
            </a:r>
            <a:r>
              <a:rPr lang="fr-FR" sz="2000" kern="1200" dirty="0" smtClean="0">
                <a:solidFill>
                  <a:srgbClr val="000000"/>
                </a:solidFill>
                <a:cs typeface="Arial"/>
              </a:rPr>
              <a:t>			</a:t>
            </a:r>
            <a:r>
              <a:rPr lang="fr-FR" sz="2000" b="1" kern="1200" dirty="0" smtClean="0">
                <a:solidFill>
                  <a:srgbClr val="000000"/>
                </a:solidFill>
                <a:cs typeface="Arial"/>
              </a:rPr>
              <a:t>81 textes</a:t>
            </a:r>
          </a:p>
          <a:p>
            <a:pPr marL="0" indent="0" eaLnBrk="1" fontAlgn="b" hangingPunct="1">
              <a:spcBef>
                <a:spcPts val="624"/>
              </a:spcBef>
              <a:spcAft>
                <a:spcPts val="0"/>
              </a:spcAft>
              <a:buNone/>
            </a:pPr>
            <a:r>
              <a:rPr lang="fr-FR" sz="2000" u="sng" kern="1200" dirty="0" smtClean="0">
                <a:solidFill>
                  <a:srgbClr val="99CC00"/>
                </a:solidFill>
                <a:cs typeface="Arial"/>
              </a:rPr>
              <a:t>GREENS</a:t>
            </a:r>
            <a:r>
              <a:rPr lang="fr-FR" sz="2000" u="sng" kern="1200" dirty="0" smtClean="0">
                <a:solidFill>
                  <a:srgbClr val="000000"/>
                </a:solidFill>
                <a:cs typeface="Arial"/>
              </a:rPr>
              <a:t>,</a:t>
            </a:r>
            <a:r>
              <a:rPr lang="fr-FR" sz="2000" u="sng" kern="1200" dirty="0" smtClean="0">
                <a:solidFill>
                  <a:srgbClr val="0000FF"/>
                </a:solidFill>
                <a:cs typeface="Arial"/>
              </a:rPr>
              <a:t> </a:t>
            </a:r>
            <a:r>
              <a:rPr lang="fr-FR" sz="2000" u="sng" kern="1200" dirty="0" smtClean="0">
                <a:solidFill>
                  <a:srgbClr val="00FF00"/>
                </a:solidFill>
                <a:cs typeface="Arial"/>
              </a:rPr>
              <a:t>PC</a:t>
            </a:r>
            <a:r>
              <a:rPr lang="fr-FR" sz="2000" u="sng" kern="1200" dirty="0" smtClean="0">
                <a:solidFill>
                  <a:srgbClr val="000000"/>
                </a:solidFill>
                <a:cs typeface="Arial"/>
              </a:rPr>
              <a:t>,</a:t>
            </a:r>
            <a:r>
              <a:rPr lang="fr-FR" sz="2000" u="sng" kern="1200" dirty="0" smtClean="0">
                <a:solidFill>
                  <a:srgbClr val="00FF00"/>
                </a:solidFill>
                <a:cs typeface="Arial"/>
              </a:rPr>
              <a:t> </a:t>
            </a:r>
            <a:r>
              <a:rPr lang="fr-FR" sz="2000" u="sng" kern="1200" dirty="0" smtClean="0">
                <a:solidFill>
                  <a:srgbClr val="FFC000"/>
                </a:solidFill>
                <a:cs typeface="Arial"/>
              </a:rPr>
              <a:t>SNP</a:t>
            </a:r>
            <a:r>
              <a:rPr lang="fr-FR" sz="2000" u="sng" kern="1200" dirty="0" smtClean="0">
                <a:cs typeface="Arial"/>
              </a:rPr>
              <a:t>, </a:t>
            </a:r>
            <a:r>
              <a:rPr lang="fr-FR" sz="2000" i="0" u="sng" strike="noStrike" kern="1200" baseline="0" dirty="0" smtClean="0">
                <a:ln>
                  <a:noFill/>
                </a:ln>
                <a:solidFill>
                  <a:srgbClr val="FF0000"/>
                </a:solidFill>
                <a:effectLst/>
                <a:cs typeface="Arial"/>
              </a:rPr>
              <a:t>LAB</a:t>
            </a:r>
            <a:r>
              <a:rPr lang="fr-FR" sz="2000" i="0" u="sng" strike="noStrike" kern="1200" baseline="0" dirty="0" smtClean="0">
                <a:ln>
                  <a:noFill/>
                </a:ln>
                <a:effectLst/>
                <a:cs typeface="Arial"/>
              </a:rPr>
              <a:t>, SDLP, SF</a:t>
            </a:r>
            <a:r>
              <a:rPr lang="fr-FR" sz="2000" i="0" u="sng" strike="noStrike" kern="1200" baseline="0" dirty="0" smtClean="0">
                <a:ln>
                  <a:noFill/>
                </a:ln>
                <a:solidFill>
                  <a:srgbClr val="99CC00"/>
                </a:solidFill>
                <a:effectLst/>
                <a:cs typeface="Arial"/>
              </a:rPr>
              <a:t> </a:t>
            </a:r>
            <a:r>
              <a:rPr lang="fr-FR" sz="2000" i="0" u="sng" strike="noStrike" kern="1200" baseline="0" dirty="0" smtClean="0">
                <a:ln>
                  <a:noFill/>
                </a:ln>
                <a:effectLst/>
                <a:cs typeface="Arial"/>
              </a:rPr>
              <a:t>			</a:t>
            </a:r>
            <a:r>
              <a:rPr lang="fr-FR" sz="2000" b="1" u="sng" kern="1200" dirty="0" smtClean="0">
                <a:cs typeface="Arial"/>
              </a:rPr>
              <a:t>537,732 </a:t>
            </a:r>
            <a:r>
              <a:rPr lang="fr-FR" sz="2000" b="1" i="0" u="sng" strike="noStrike" kern="1200" baseline="0" dirty="0" smtClean="0">
                <a:ln>
                  <a:noFill/>
                </a:ln>
                <a:effectLst/>
                <a:cs typeface="Arial"/>
              </a:rPr>
              <a:t>mots</a:t>
            </a:r>
            <a:endParaRPr lang="fr-FR" sz="1400" b="1" u="sng" dirty="0" smtClean="0"/>
          </a:p>
          <a:p>
            <a:pPr marL="0" indent="0" eaLnBrk="1" fontAlgn="b" hangingPunct="1">
              <a:spcBef>
                <a:spcPts val="624"/>
              </a:spcBef>
              <a:spcAft>
                <a:spcPts val="0"/>
              </a:spcAft>
              <a:buNone/>
            </a:pPr>
            <a:endParaRPr lang="en-US" sz="1600" dirty="0" smtClean="0"/>
          </a:p>
          <a:p>
            <a:pPr marL="868362" lvl="2" indent="0">
              <a:buFont typeface="Wingdings" pitchFamily="2" charset="2"/>
              <a:buNone/>
              <a:defRPr/>
            </a:pPr>
            <a:endParaRPr lang="en-GB" dirty="0"/>
          </a:p>
        </p:txBody>
      </p:sp>
    </p:spTree>
    <p:extLst>
      <p:ext uri="{BB962C8B-B14F-4D97-AF65-F5344CB8AC3E}">
        <p14:creationId xmlns="" xmlns:p14="http://schemas.microsoft.com/office/powerpoint/2010/main" val="30662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4675" y="-99392"/>
            <a:ext cx="8001000" cy="1216026"/>
          </a:xfrm>
        </p:spPr>
        <p:txBody>
          <a:bodyPr>
            <a:normAutofit fontScale="90000"/>
          </a:bodyPr>
          <a:lstStyle/>
          <a:p>
            <a:r>
              <a:rPr lang="fr-FR" sz="3200" b="1" dirty="0" smtClean="0">
                <a:solidFill>
                  <a:srgbClr val="C00000"/>
                </a:solidFill>
              </a:rPr>
              <a:t>Programmes des partis allemands aux élections européennes : </a:t>
            </a:r>
            <a:r>
              <a:rPr lang="fr-FR" sz="3200" b="1" dirty="0" err="1" smtClean="0">
                <a:solidFill>
                  <a:srgbClr val="C00000"/>
                </a:solidFill>
              </a:rPr>
              <a:t>Gemein</a:t>
            </a:r>
            <a:r>
              <a:rPr lang="fr-FR" sz="3200" b="1" dirty="0" smtClean="0">
                <a:solidFill>
                  <a:srgbClr val="C00000"/>
                </a:solidFill>
              </a:rPr>
              <a:t> </a:t>
            </a:r>
            <a:endParaRPr lang="fr-FR" sz="3200" b="1" dirty="0">
              <a:solidFill>
                <a:srgbClr val="C00000"/>
              </a:solidFill>
            </a:endParaRPr>
          </a:p>
        </p:txBody>
      </p:sp>
      <p:pic>
        <p:nvPicPr>
          <p:cNvPr id="4" name="Espace réservé du contenu 3" descr="GERMANY_programme_elector_1979-2014_PARTIE_Spec.jpg"/>
          <p:cNvPicPr>
            <a:picLocks noGrp="1" noChangeAspect="1"/>
          </p:cNvPicPr>
          <p:nvPr>
            <p:ph idx="1"/>
          </p:nvPr>
        </p:nvPicPr>
        <p:blipFill>
          <a:blip r:embed="rId3" cstate="print"/>
          <a:stretch>
            <a:fillRect/>
          </a:stretch>
        </p:blipFill>
        <p:spPr>
          <a:xfrm>
            <a:off x="457200" y="2007487"/>
            <a:ext cx="8229600" cy="3711388"/>
          </a:xfrm>
        </p:spPr>
      </p:pic>
    </p:spTree>
    <p:extLst>
      <p:ext uri="{BB962C8B-B14F-4D97-AF65-F5344CB8AC3E}">
        <p14:creationId xmlns="" xmlns:p14="http://schemas.microsoft.com/office/powerpoint/2010/main" val="705348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001000" cy="1216026"/>
          </a:xfrm>
        </p:spPr>
        <p:txBody>
          <a:bodyPr>
            <a:noAutofit/>
          </a:bodyPr>
          <a:lstStyle/>
          <a:p>
            <a:r>
              <a:rPr lang="fr-FR" sz="2800" b="1" dirty="0" smtClean="0">
                <a:solidFill>
                  <a:srgbClr val="C00000"/>
                </a:solidFill>
              </a:rPr>
              <a:t>Répartition de </a:t>
            </a:r>
            <a:r>
              <a:rPr lang="fr-FR" sz="2800" b="1" i="1" dirty="0" smtClean="0">
                <a:solidFill>
                  <a:srgbClr val="C00000"/>
                </a:solidFill>
              </a:rPr>
              <a:t>commun(e)(s</a:t>
            </a:r>
            <a:r>
              <a:rPr lang="fr-FR" sz="2800" b="1" dirty="0" smtClean="0">
                <a:solidFill>
                  <a:srgbClr val="C00000"/>
                </a:solidFill>
              </a:rPr>
              <a:t>) dans les programmes des partis français aux élections européennes (1979-2014)</a:t>
            </a:r>
            <a:endParaRPr lang="fr-FR" sz="2800" b="1" dirty="0">
              <a:solidFill>
                <a:srgbClr val="C00000"/>
              </a:solidFill>
            </a:endParaRPr>
          </a:p>
        </p:txBody>
      </p:sp>
      <p:pic>
        <p:nvPicPr>
          <p:cNvPr id="4" name="Espace réservé du contenu 3" descr="FRANCE_programme_elector_1979-2014_PARTIE_Spec.jpg"/>
          <p:cNvPicPr>
            <a:picLocks noGrp="1" noChangeAspect="1"/>
          </p:cNvPicPr>
          <p:nvPr>
            <p:ph idx="1"/>
          </p:nvPr>
        </p:nvPicPr>
        <p:blipFill>
          <a:blip r:embed="rId3" cstate="print"/>
          <a:stretch>
            <a:fillRect/>
          </a:stretch>
        </p:blipFill>
        <p:spPr>
          <a:xfrm>
            <a:off x="457200" y="2007487"/>
            <a:ext cx="8229600" cy="3711388"/>
          </a:xfrm>
        </p:spPr>
      </p:pic>
    </p:spTree>
    <p:extLst>
      <p:ext uri="{BB962C8B-B14F-4D97-AF65-F5344CB8AC3E}">
        <p14:creationId xmlns="" xmlns:p14="http://schemas.microsoft.com/office/powerpoint/2010/main" val="3311107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solidFill>
                  <a:srgbClr val="C00000"/>
                </a:solidFill>
              </a:rPr>
              <a:t>Common dans les partis anglais aux élections européennes (1979-2014)</a:t>
            </a:r>
            <a:endParaRPr lang="fr-FR" sz="3200" b="1" dirty="0">
              <a:solidFill>
                <a:srgbClr val="C00000"/>
              </a:solidFill>
            </a:endParaRPr>
          </a:p>
        </p:txBody>
      </p:sp>
      <p:sp>
        <p:nvSpPr>
          <p:cNvPr id="5" name="Espace réservé du contenu 4"/>
          <p:cNvSpPr>
            <a:spLocks noGrp="1"/>
          </p:cNvSpPr>
          <p:nvPr>
            <p:ph idx="1"/>
          </p:nvPr>
        </p:nvSpPr>
        <p:spPr/>
        <p:txBody>
          <a:bodyPr/>
          <a:lstStyle/>
          <a:p>
            <a:endParaRPr lang="fr-FR" dirty="0"/>
          </a:p>
        </p:txBody>
      </p:sp>
      <p:pic>
        <p:nvPicPr>
          <p:cNvPr id="1026" name="Picture 2" descr="C:\Users\PF\Desktop\COMMUN_2016a\ELECTIONS EUROP-Lexicométrie\Bien commun_Elections eur 1979-2015\UK_programme_elector_1979-2014_PARTIE_Spec.jpg"/>
          <p:cNvPicPr>
            <a:picLocks noChangeAspect="1" noChangeArrowheads="1"/>
          </p:cNvPicPr>
          <p:nvPr/>
        </p:nvPicPr>
        <p:blipFill>
          <a:blip r:embed="rId2" cstate="print"/>
          <a:srcRect/>
          <a:stretch>
            <a:fillRect/>
          </a:stretch>
        </p:blipFill>
        <p:spPr bwMode="auto">
          <a:xfrm>
            <a:off x="251519" y="1628800"/>
            <a:ext cx="8712969" cy="4173513"/>
          </a:xfrm>
          <a:prstGeom prst="rect">
            <a:avLst/>
          </a:prstGeom>
          <a:noFill/>
        </p:spPr>
      </p:pic>
    </p:spTree>
    <p:extLst>
      <p:ext uri="{BB962C8B-B14F-4D97-AF65-F5344CB8AC3E}">
        <p14:creationId xmlns="" xmlns:p14="http://schemas.microsoft.com/office/powerpoint/2010/main" val="297518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normAutofit fontScale="90000"/>
          </a:bodyPr>
          <a:lstStyle/>
          <a:p>
            <a:r>
              <a:rPr lang="fr-FR" sz="3600" b="1" i="1" dirty="0">
                <a:solidFill>
                  <a:srgbClr val="C00000"/>
                </a:solidFill>
              </a:rPr>
              <a:t>Le </a:t>
            </a:r>
            <a:r>
              <a:rPr lang="fr-FR" sz="3600" b="1" i="1" dirty="0" smtClean="0">
                <a:solidFill>
                  <a:srgbClr val="C00000"/>
                </a:solidFill>
              </a:rPr>
              <a:t>commun</a:t>
            </a:r>
            <a:r>
              <a:rPr lang="fr-FR" sz="3600" b="1" dirty="0" smtClean="0">
                <a:solidFill>
                  <a:srgbClr val="C00000"/>
                </a:solidFill>
              </a:rPr>
              <a:t>, une problématique sociologique</a:t>
            </a:r>
            <a:r>
              <a:rPr lang="fr-FR" sz="3200" dirty="0" smtClean="0"/>
              <a:t/>
            </a:r>
            <a:br>
              <a:rPr lang="fr-FR" sz="3200" dirty="0" smtClean="0"/>
            </a:br>
            <a:endParaRPr lang="fr-FR" sz="3000" dirty="0"/>
          </a:p>
        </p:txBody>
      </p:sp>
      <p:sp>
        <p:nvSpPr>
          <p:cNvPr id="3" name="Content Placeholder 2"/>
          <p:cNvSpPr>
            <a:spLocks noGrp="1"/>
          </p:cNvSpPr>
          <p:nvPr>
            <p:ph sz="half" idx="1"/>
          </p:nvPr>
        </p:nvSpPr>
        <p:spPr>
          <a:xfrm>
            <a:off x="323528" y="1124744"/>
            <a:ext cx="8712968" cy="5400600"/>
          </a:xfrm>
        </p:spPr>
        <p:txBody>
          <a:bodyPr>
            <a:noAutofit/>
          </a:bodyPr>
          <a:lstStyle/>
          <a:p>
            <a:r>
              <a:rPr lang="fr-FR" dirty="0" smtClean="0"/>
              <a:t>La société et le social sont fondés sur la compréhension du commun et la communauté: le  </a:t>
            </a:r>
            <a:r>
              <a:rPr lang="fr-FR" i="1" dirty="0" smtClean="0"/>
              <a:t>nous</a:t>
            </a:r>
            <a:r>
              <a:rPr lang="fr-FR" dirty="0" smtClean="0"/>
              <a:t> </a:t>
            </a:r>
            <a:r>
              <a:rPr lang="fr-FR" dirty="0" smtClean="0">
                <a:sym typeface="Wingdings" panose="05000000000000000000" pitchFamily="2" charset="2"/>
              </a:rPr>
              <a:t>renvoie à des valeurs et des pratiques construites collectivement.</a:t>
            </a:r>
            <a:endParaRPr lang="fr-FR" dirty="0" smtClean="0"/>
          </a:p>
          <a:p>
            <a:r>
              <a:rPr lang="fr-FR" dirty="0" smtClean="0"/>
              <a:t>La conceptualisation du  social se réalise dans les discours du quotidien: </a:t>
            </a:r>
          </a:p>
          <a:p>
            <a:pPr lvl="1"/>
            <a:r>
              <a:rPr lang="fr-FR" sz="2800" dirty="0" smtClean="0">
                <a:sym typeface="Wingdings" panose="05000000000000000000" pitchFamily="2" charset="2"/>
              </a:rPr>
              <a:t>Quelles notions forment notre compréhension de la société et la vie sociale ? </a:t>
            </a:r>
          </a:p>
          <a:p>
            <a:pPr lvl="2"/>
            <a:r>
              <a:rPr lang="fr-FR" sz="2800" dirty="0" smtClean="0"/>
              <a:t>l’</a:t>
            </a:r>
            <a:r>
              <a:rPr lang="fr-FR" sz="2800" b="1" dirty="0" smtClean="0"/>
              <a:t>individu</a:t>
            </a:r>
            <a:r>
              <a:rPr lang="fr-FR" sz="2800" dirty="0" smtClean="0"/>
              <a:t> (et ses synonymes) </a:t>
            </a:r>
            <a:r>
              <a:rPr lang="fr-FR" sz="2800" i="1" dirty="0" smtClean="0"/>
              <a:t>vs</a:t>
            </a:r>
            <a:r>
              <a:rPr lang="fr-FR" sz="2800" dirty="0" smtClean="0"/>
              <a:t> le </a:t>
            </a:r>
            <a:r>
              <a:rPr lang="fr-FR" sz="2800" b="1" dirty="0" smtClean="0"/>
              <a:t>groupe </a:t>
            </a:r>
            <a:r>
              <a:rPr lang="fr-FR" sz="2800" dirty="0" smtClean="0"/>
              <a:t> (et ses synonymes)</a:t>
            </a:r>
          </a:p>
          <a:p>
            <a:pPr lvl="1"/>
            <a:r>
              <a:rPr lang="fr-FR" sz="2800" dirty="0" smtClean="0"/>
              <a:t>Quelles batailles idéologiques structurent la société?</a:t>
            </a:r>
          </a:p>
          <a:p>
            <a:pPr lvl="2"/>
            <a:r>
              <a:rPr lang="fr-FR" sz="2800" dirty="0" smtClean="0"/>
              <a:t>christianisme </a:t>
            </a:r>
            <a:r>
              <a:rPr lang="fr-FR" sz="2800" i="1" dirty="0" smtClean="0"/>
              <a:t>vs</a:t>
            </a:r>
            <a:r>
              <a:rPr lang="fr-FR" sz="2800" dirty="0" smtClean="0"/>
              <a:t> capitalisme </a:t>
            </a:r>
            <a:r>
              <a:rPr lang="fr-FR" sz="2800" i="1" dirty="0" smtClean="0"/>
              <a:t>vs</a:t>
            </a:r>
            <a:r>
              <a:rPr lang="fr-FR" sz="2800" dirty="0" smtClean="0"/>
              <a:t> communisme</a:t>
            </a:r>
            <a:r>
              <a:rPr lang="fr-FR" sz="2800" i="1" dirty="0" smtClean="0"/>
              <a:t> vs</a:t>
            </a:r>
            <a:r>
              <a:rPr lang="fr-FR" sz="2800" dirty="0" smtClean="0"/>
              <a:t> islamisme</a:t>
            </a:r>
          </a:p>
        </p:txBody>
      </p:sp>
      <p:sp>
        <p:nvSpPr>
          <p:cNvPr id="4" name="Oval 3"/>
          <p:cNvSpPr/>
          <p:nvPr/>
        </p:nvSpPr>
        <p:spPr>
          <a:xfrm>
            <a:off x="179512" y="-675456"/>
            <a:ext cx="8964488" cy="1728192"/>
          </a:xfrm>
          <a:prstGeom prst="ellipse">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La </a:t>
            </a:r>
            <a:r>
              <a:rPr lang="fr-FR" sz="2800" dirty="0"/>
              <a:t>notion </a:t>
            </a:r>
            <a:r>
              <a:rPr lang="fr-FR" sz="2800" dirty="0" smtClean="0"/>
              <a:t>de </a:t>
            </a:r>
            <a:r>
              <a:rPr lang="fr-FR" sz="2800" b="1" i="1" dirty="0" smtClean="0"/>
              <a:t>«</a:t>
            </a:r>
            <a:r>
              <a:rPr lang="fr-FR" sz="2800" b="1" i="1" dirty="0"/>
              <a:t> </a:t>
            </a:r>
            <a:r>
              <a:rPr lang="fr-FR" sz="2800" b="1" dirty="0"/>
              <a:t>commun »</a:t>
            </a:r>
            <a:r>
              <a:rPr lang="fr-FR" sz="2800" dirty="0"/>
              <a:t> </a:t>
            </a:r>
            <a:r>
              <a:rPr lang="fr-FR" sz="2800" dirty="0" smtClean="0"/>
              <a:t> est un</a:t>
            </a:r>
            <a:br>
              <a:rPr lang="fr-FR" sz="2800" dirty="0" smtClean="0"/>
            </a:br>
            <a:r>
              <a:rPr lang="fr-FR" sz="2800" dirty="0" smtClean="0"/>
              <a:t>point </a:t>
            </a:r>
            <a:r>
              <a:rPr lang="fr-FR" sz="2800" dirty="0"/>
              <a:t>d’entrée dans l’idéologie</a:t>
            </a:r>
            <a:endParaRPr lang="fr-FR" sz="2800" dirty="0">
              <a:sym typeface="Wingdings" panose="05000000000000000000" pitchFamily="2" charset="2"/>
            </a:endParaRPr>
          </a:p>
        </p:txBody>
      </p:sp>
    </p:spTree>
    <p:extLst>
      <p:ext uri="{BB962C8B-B14F-4D97-AF65-F5344CB8AC3E}">
        <p14:creationId xmlns="" xmlns:p14="http://schemas.microsoft.com/office/powerpoint/2010/main" val="753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892480" cy="1143000"/>
          </a:xfrm>
        </p:spPr>
        <p:txBody>
          <a:bodyPr>
            <a:noAutofit/>
          </a:bodyPr>
          <a:lstStyle/>
          <a:p>
            <a:r>
              <a:rPr lang="fr-FR" sz="3200" i="1" dirty="0" smtClean="0">
                <a:solidFill>
                  <a:srgbClr val="C00000"/>
                </a:solidFill>
              </a:rPr>
              <a:t>commun(e)(s</a:t>
            </a:r>
            <a:r>
              <a:rPr lang="fr-FR" sz="3200" dirty="0" smtClean="0">
                <a:solidFill>
                  <a:srgbClr val="C00000"/>
                </a:solidFill>
              </a:rPr>
              <a:t>)*, </a:t>
            </a:r>
            <a:r>
              <a:rPr lang="fr-FR" sz="3200" i="1" dirty="0" err="1" smtClean="0">
                <a:solidFill>
                  <a:srgbClr val="C00000"/>
                </a:solidFill>
              </a:rPr>
              <a:t>gemein</a:t>
            </a:r>
            <a:r>
              <a:rPr lang="fr-FR" sz="3200" i="1" dirty="0" smtClean="0">
                <a:solidFill>
                  <a:srgbClr val="C00000"/>
                </a:solidFill>
              </a:rPr>
              <a:t>*, </a:t>
            </a:r>
            <a:r>
              <a:rPr lang="fr-FR" sz="3200" i="1" dirty="0" err="1" smtClean="0">
                <a:solidFill>
                  <a:srgbClr val="C00000"/>
                </a:solidFill>
              </a:rPr>
              <a:t>common</a:t>
            </a:r>
            <a:r>
              <a:rPr lang="fr-FR" sz="3200" i="1" dirty="0" smtClean="0">
                <a:solidFill>
                  <a:srgbClr val="C00000"/>
                </a:solidFill>
              </a:rPr>
              <a:t> *</a:t>
            </a:r>
            <a:r>
              <a:rPr lang="fr-FR" sz="3200" dirty="0" smtClean="0">
                <a:solidFill>
                  <a:srgbClr val="C00000"/>
                </a:solidFill>
              </a:rPr>
              <a:t>: </a:t>
            </a:r>
            <a:br>
              <a:rPr lang="fr-FR" sz="3200" dirty="0" smtClean="0">
                <a:solidFill>
                  <a:srgbClr val="C00000"/>
                </a:solidFill>
              </a:rPr>
            </a:br>
            <a:r>
              <a:rPr lang="fr-FR" sz="3200" b="1" dirty="0" smtClean="0">
                <a:solidFill>
                  <a:srgbClr val="C00000"/>
                </a:solidFill>
              </a:rPr>
              <a:t>Décrue générale dans les élections européennes</a:t>
            </a:r>
            <a:r>
              <a:rPr lang="fr-FR" sz="3200" dirty="0" smtClean="0">
                <a:solidFill>
                  <a:srgbClr val="C00000"/>
                </a:solidFill>
              </a:rPr>
              <a:t> (1979-2014)</a:t>
            </a:r>
            <a:endParaRPr lang="fr-FR" sz="3200" dirty="0">
              <a:solidFill>
                <a:srgbClr val="C00000"/>
              </a:solidFill>
            </a:endParaRPr>
          </a:p>
        </p:txBody>
      </p:sp>
      <p:pic>
        <p:nvPicPr>
          <p:cNvPr id="10" name="Espace réservé du contenu 5" descr="FRANCE_programme_elector_1979-2014_Spec.jpg"/>
          <p:cNvPicPr>
            <a:picLocks noChangeAspect="1"/>
          </p:cNvPicPr>
          <p:nvPr/>
        </p:nvPicPr>
        <p:blipFill>
          <a:blip r:embed="rId3" cstate="print"/>
          <a:stretch>
            <a:fillRect/>
          </a:stretch>
        </p:blipFill>
        <p:spPr>
          <a:xfrm>
            <a:off x="-21504" y="1484784"/>
            <a:ext cx="7982609" cy="3600000"/>
          </a:xfrm>
          <a:prstGeom prst="rect">
            <a:avLst/>
          </a:prstGeom>
        </p:spPr>
      </p:pic>
      <p:pic>
        <p:nvPicPr>
          <p:cNvPr id="9" name="Espace réservé du contenu 3" descr="GERMANY_programme_elector_1979-2014_Spec.jpg"/>
          <p:cNvPicPr>
            <a:picLocks noGrp="1" noChangeAspect="1"/>
          </p:cNvPicPr>
          <p:nvPr>
            <p:ph idx="1"/>
          </p:nvPr>
        </p:nvPicPr>
        <p:blipFill>
          <a:blip r:embed="rId4" cstate="print"/>
          <a:stretch>
            <a:fillRect/>
          </a:stretch>
        </p:blipFill>
        <p:spPr>
          <a:xfrm>
            <a:off x="1053889" y="2277272"/>
            <a:ext cx="7982607" cy="3600000"/>
          </a:xfrm>
        </p:spPr>
      </p:pic>
      <p:pic>
        <p:nvPicPr>
          <p:cNvPr id="11" name="Picture 2" descr="C:\Users\Rscholz\Desktop\2016_Conferences_Papers\2016_06_Loire\GB\UK_programme_elector_1979-2014_Spec.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504" y="3069360"/>
            <a:ext cx="7982611" cy="360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9321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892480" cy="1143000"/>
          </a:xfrm>
        </p:spPr>
        <p:txBody>
          <a:bodyPr>
            <a:noAutofit/>
          </a:bodyPr>
          <a:lstStyle/>
          <a:p>
            <a:r>
              <a:rPr lang="fr-FR" sz="3200" i="1" dirty="0" smtClean="0">
                <a:solidFill>
                  <a:srgbClr val="C00000"/>
                </a:solidFill>
              </a:rPr>
              <a:t>commun(e)(s</a:t>
            </a:r>
            <a:r>
              <a:rPr lang="fr-FR" sz="3200" dirty="0" smtClean="0">
                <a:solidFill>
                  <a:srgbClr val="C00000"/>
                </a:solidFill>
              </a:rPr>
              <a:t>)*, </a:t>
            </a:r>
            <a:r>
              <a:rPr lang="fr-FR" sz="3200" i="1" dirty="0" err="1" smtClean="0">
                <a:solidFill>
                  <a:srgbClr val="C00000"/>
                </a:solidFill>
              </a:rPr>
              <a:t>gemein</a:t>
            </a:r>
            <a:r>
              <a:rPr lang="fr-FR" sz="3200" i="1" dirty="0" smtClean="0">
                <a:solidFill>
                  <a:srgbClr val="C00000"/>
                </a:solidFill>
              </a:rPr>
              <a:t>*, </a:t>
            </a:r>
            <a:r>
              <a:rPr lang="fr-FR" sz="3200" i="1" dirty="0" err="1" smtClean="0">
                <a:solidFill>
                  <a:srgbClr val="C00000"/>
                </a:solidFill>
              </a:rPr>
              <a:t>common</a:t>
            </a:r>
            <a:r>
              <a:rPr lang="fr-FR" sz="3200" i="1" dirty="0" smtClean="0">
                <a:solidFill>
                  <a:srgbClr val="C00000"/>
                </a:solidFill>
              </a:rPr>
              <a:t> *</a:t>
            </a:r>
            <a:r>
              <a:rPr lang="fr-FR" sz="3200" dirty="0" smtClean="0">
                <a:solidFill>
                  <a:srgbClr val="C00000"/>
                </a:solidFill>
              </a:rPr>
              <a:t>: </a:t>
            </a:r>
            <a:br>
              <a:rPr lang="fr-FR" sz="3200" dirty="0" smtClean="0">
                <a:solidFill>
                  <a:srgbClr val="C00000"/>
                </a:solidFill>
              </a:rPr>
            </a:br>
            <a:r>
              <a:rPr lang="fr-FR" sz="3200" b="1" dirty="0" smtClean="0">
                <a:solidFill>
                  <a:srgbClr val="C00000"/>
                </a:solidFill>
              </a:rPr>
              <a:t>Décrue générale dans les élections européennes</a:t>
            </a:r>
            <a:r>
              <a:rPr lang="fr-FR" sz="3200" dirty="0" smtClean="0">
                <a:solidFill>
                  <a:srgbClr val="C00000"/>
                </a:solidFill>
              </a:rPr>
              <a:t> (1979-2014)</a:t>
            </a:r>
            <a:endParaRPr lang="fr-FR" sz="3200" dirty="0">
              <a:solidFill>
                <a:srgbClr val="C00000"/>
              </a:solidFill>
            </a:endParaRPr>
          </a:p>
        </p:txBody>
      </p:sp>
      <p:pic>
        <p:nvPicPr>
          <p:cNvPr id="7" name="Espace réservé du contenu 3" descr="FRANCE_programme_elector_1979-2014_Frel.jpg"/>
          <p:cNvPicPr>
            <a:picLocks noGrp="1" noChangeAspect="1"/>
          </p:cNvPicPr>
          <p:nvPr>
            <p:ph idx="1"/>
          </p:nvPr>
        </p:nvPicPr>
        <p:blipFill>
          <a:blip r:embed="rId3" cstate="print"/>
          <a:stretch>
            <a:fillRect/>
          </a:stretch>
        </p:blipFill>
        <p:spPr>
          <a:xfrm>
            <a:off x="456" y="1556792"/>
            <a:ext cx="8676000" cy="2894139"/>
          </a:xfrm>
        </p:spPr>
      </p:pic>
      <p:pic>
        <p:nvPicPr>
          <p:cNvPr id="8" name="Espace réservé du contenu 3" descr="GERMANY_programme_elector_1979-2014_Frel.jpg"/>
          <p:cNvPicPr>
            <a:picLocks noChangeAspect="1"/>
          </p:cNvPicPr>
          <p:nvPr/>
        </p:nvPicPr>
        <p:blipFill>
          <a:blip r:embed="rId4" cstate="print"/>
          <a:stretch>
            <a:fillRect/>
          </a:stretch>
        </p:blipFill>
        <p:spPr>
          <a:xfrm>
            <a:off x="107504" y="2204864"/>
            <a:ext cx="7982609" cy="3600000"/>
          </a:xfrm>
          <a:prstGeom prst="rect">
            <a:avLst/>
          </a:prstGeom>
        </p:spPr>
      </p:pic>
      <p:pic>
        <p:nvPicPr>
          <p:cNvPr id="12" name="Espace réservé du contenu 3" descr="UK_programme_elector_1979-2014_Frel.jpg"/>
          <p:cNvPicPr>
            <a:picLocks noChangeAspect="1"/>
          </p:cNvPicPr>
          <p:nvPr/>
        </p:nvPicPr>
        <p:blipFill>
          <a:blip r:embed="rId5" cstate="print"/>
          <a:stretch>
            <a:fillRect/>
          </a:stretch>
        </p:blipFill>
        <p:spPr>
          <a:xfrm>
            <a:off x="950912" y="3173996"/>
            <a:ext cx="8229600" cy="3711388"/>
          </a:xfrm>
          <a:prstGeom prst="rect">
            <a:avLst/>
          </a:prstGeom>
        </p:spPr>
      </p:pic>
    </p:spTree>
    <p:extLst>
      <p:ext uri="{BB962C8B-B14F-4D97-AF65-F5344CB8AC3E}">
        <p14:creationId xmlns="" xmlns:p14="http://schemas.microsoft.com/office/powerpoint/2010/main" val="30532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C00000"/>
                </a:solidFill>
              </a:rPr>
              <a:t>Synonymies autour des notions communes dans le vocabulaire électoral européen</a:t>
            </a:r>
            <a:endParaRPr lang="fr-FR" sz="3200" dirty="0">
              <a:solidFill>
                <a:srgbClr val="C00000"/>
              </a:solidFill>
            </a:endParaRPr>
          </a:p>
        </p:txBody>
      </p:sp>
      <p:sp>
        <p:nvSpPr>
          <p:cNvPr id="3" name="Espace réservé du contenu 2"/>
          <p:cNvSpPr>
            <a:spLocks noGrp="1"/>
          </p:cNvSpPr>
          <p:nvPr>
            <p:ph idx="1"/>
          </p:nvPr>
        </p:nvSpPr>
        <p:spPr>
          <a:xfrm>
            <a:off x="662880" y="2431429"/>
            <a:ext cx="8229600" cy="4525963"/>
          </a:xfrm>
        </p:spPr>
        <p:txBody>
          <a:bodyPr/>
          <a:lstStyle/>
          <a:p>
            <a:r>
              <a:rPr lang="fr-FR" i="1" dirty="0" smtClean="0"/>
              <a:t>Bien public </a:t>
            </a:r>
            <a:r>
              <a:rPr lang="fr-FR" dirty="0" smtClean="0"/>
              <a:t>et </a:t>
            </a:r>
            <a:r>
              <a:rPr lang="fr-FR" i="1" dirty="0" smtClean="0"/>
              <a:t>intérêt général </a:t>
            </a:r>
            <a:r>
              <a:rPr lang="fr-FR" dirty="0" smtClean="0"/>
              <a:t>dans les programmes électoraux?</a:t>
            </a:r>
          </a:p>
          <a:p>
            <a:endParaRPr lang="fr-FR" dirty="0" smtClean="0"/>
          </a:p>
          <a:p>
            <a:r>
              <a:rPr lang="fr-FR" dirty="0" smtClean="0"/>
              <a:t>Les </a:t>
            </a:r>
            <a:r>
              <a:rPr lang="fr-FR" i="1" dirty="0" smtClean="0"/>
              <a:t>services publics</a:t>
            </a:r>
            <a:r>
              <a:rPr lang="fr-FR" dirty="0" smtClean="0"/>
              <a:t>, enjeux politique</a:t>
            </a:r>
            <a:endParaRPr lang="fr-F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C00000"/>
                </a:solidFill>
              </a:rPr>
              <a:t>Effacement des perspectives communes dans les programmes électoraux français</a:t>
            </a:r>
            <a:endParaRPr lang="fr-FR" sz="3200" dirty="0">
              <a:solidFill>
                <a:srgbClr val="C00000"/>
              </a:solidFill>
            </a:endParaRPr>
          </a:p>
        </p:txBody>
      </p:sp>
      <p:pic>
        <p:nvPicPr>
          <p:cNvPr id="2050" name="Picture 2" descr="C:\Users\PF\Desktop\ELECTIONS 2\FRANCE_programme_elector_1979-2014_Spec_PolCom.jpg"/>
          <p:cNvPicPr>
            <a:picLocks noGrp="1" noChangeAspect="1" noChangeArrowheads="1"/>
          </p:cNvPicPr>
          <p:nvPr>
            <p:ph idx="1"/>
          </p:nvPr>
        </p:nvPicPr>
        <p:blipFill>
          <a:blip r:embed="rId3" cstate="print"/>
          <a:srcRect/>
          <a:stretch>
            <a:fillRect/>
          </a:stretch>
        </p:blipFill>
        <p:spPr bwMode="auto">
          <a:xfrm>
            <a:off x="467544" y="2060848"/>
            <a:ext cx="8229600" cy="3711388"/>
          </a:xfrm>
          <a:prstGeom prst="rect">
            <a:avLst/>
          </a:prstGeom>
          <a:noFill/>
        </p:spPr>
      </p:pic>
    </p:spTree>
    <p:extLst>
      <p:ext uri="{BB962C8B-B14F-4D97-AF65-F5344CB8AC3E}">
        <p14:creationId xmlns="" xmlns:p14="http://schemas.microsoft.com/office/powerpoint/2010/main" val="3860913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27384"/>
            <a:ext cx="8229600" cy="1143000"/>
          </a:xfrm>
        </p:spPr>
        <p:txBody>
          <a:bodyPr>
            <a:normAutofit/>
          </a:bodyPr>
          <a:lstStyle/>
          <a:p>
            <a:r>
              <a:rPr lang="fr-FR" dirty="0" smtClean="0">
                <a:solidFill>
                  <a:srgbClr val="C00000"/>
                </a:solidFill>
              </a:rPr>
              <a:t>Le </a:t>
            </a:r>
            <a:r>
              <a:rPr lang="fr-FR" i="1" dirty="0" smtClean="0">
                <a:solidFill>
                  <a:srgbClr val="C00000"/>
                </a:solidFill>
              </a:rPr>
              <a:t>public</a:t>
            </a:r>
            <a:r>
              <a:rPr lang="fr-FR" dirty="0" smtClean="0">
                <a:solidFill>
                  <a:srgbClr val="C00000"/>
                </a:solidFill>
              </a:rPr>
              <a:t> remplace le </a:t>
            </a:r>
            <a:r>
              <a:rPr lang="fr-FR" i="1" dirty="0" smtClean="0">
                <a:solidFill>
                  <a:srgbClr val="C00000"/>
                </a:solidFill>
              </a:rPr>
              <a:t>commun </a:t>
            </a:r>
            <a:r>
              <a:rPr lang="fr-FR" dirty="0" smtClean="0">
                <a:solidFill>
                  <a:srgbClr val="C00000"/>
                </a:solidFill>
              </a:rPr>
              <a:t>?</a:t>
            </a:r>
            <a:endParaRPr lang="fr-FR" dirty="0">
              <a:solidFill>
                <a:srgbClr val="C00000"/>
              </a:solidFill>
            </a:endParaRPr>
          </a:p>
        </p:txBody>
      </p:sp>
      <p:pic>
        <p:nvPicPr>
          <p:cNvPr id="5122" name="Picture 2" descr="C:\Users\Rscholz\Desktop\2016_Conferences_Papers\2016_06_Loire\France\img-graphe-20838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72816"/>
            <a:ext cx="7837826" cy="36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Rscholz\Desktop\2016_Conferences_Papers\2016_06_Loire\D\img-graphe-37951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3886" y="2564904"/>
            <a:ext cx="7982610" cy="36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Rscholz\Desktop\2016_Conferences_Papers\2016_06_Loire\GB\img-graphe-16312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213376"/>
            <a:ext cx="7982610" cy="360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74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066130"/>
          </a:xfrm>
        </p:spPr>
        <p:txBody>
          <a:bodyPr>
            <a:normAutofit fontScale="90000"/>
          </a:bodyPr>
          <a:lstStyle/>
          <a:p>
            <a:pPr algn="l"/>
            <a:r>
              <a:rPr lang="fr-FR" sz="4000" i="1" dirty="0" smtClean="0"/>
              <a:t>Public</a:t>
            </a:r>
            <a:r>
              <a:rPr lang="fr-FR" i="1" dirty="0"/>
              <a:t> </a:t>
            </a:r>
            <a:r>
              <a:rPr lang="fr-FR" i="1" dirty="0" smtClean="0"/>
              <a:t>= l</a:t>
            </a:r>
            <a:r>
              <a:rPr lang="fr-FR" sz="4000" dirty="0" smtClean="0"/>
              <a:t>e commun en termes politiques?</a:t>
            </a:r>
            <a:r>
              <a:rPr lang="fr-FR" sz="2400" dirty="0" smtClean="0"/>
              <a:t/>
            </a:r>
            <a:br>
              <a:rPr lang="fr-FR" sz="2400" dirty="0" smtClean="0"/>
            </a:br>
            <a:endParaRPr lang="fr-FR" sz="2400" dirty="0"/>
          </a:p>
        </p:txBody>
      </p:sp>
      <p:pic>
        <p:nvPicPr>
          <p:cNvPr id="5" name="Picture 2" descr="C:\Users\Rscholz\Desktop\2016_Conferences_Papers\2016_06_Loire\France\img-graphe-208381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3" y="1837762"/>
            <a:ext cx="9167394" cy="41343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2151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066130"/>
          </a:xfrm>
        </p:spPr>
        <p:txBody>
          <a:bodyPr>
            <a:normAutofit fontScale="90000"/>
          </a:bodyPr>
          <a:lstStyle/>
          <a:p>
            <a:pPr algn="l"/>
            <a:r>
              <a:rPr lang="fr-FR" sz="4000" i="1" dirty="0" smtClean="0">
                <a:solidFill>
                  <a:srgbClr val="C00000"/>
                </a:solidFill>
              </a:rPr>
              <a:t>Public</a:t>
            </a:r>
            <a:r>
              <a:rPr lang="fr-FR" i="1" dirty="0">
                <a:solidFill>
                  <a:srgbClr val="C00000"/>
                </a:solidFill>
              </a:rPr>
              <a:t> </a:t>
            </a:r>
            <a:r>
              <a:rPr lang="fr-FR" i="1" dirty="0" smtClean="0">
                <a:solidFill>
                  <a:srgbClr val="C00000"/>
                </a:solidFill>
              </a:rPr>
              <a:t> l</a:t>
            </a:r>
            <a:r>
              <a:rPr lang="fr-FR" sz="4000" dirty="0" smtClean="0">
                <a:solidFill>
                  <a:srgbClr val="C00000"/>
                </a:solidFill>
              </a:rPr>
              <a:t>e commun en termes politiques?</a:t>
            </a:r>
            <a:r>
              <a:rPr lang="fr-FR" sz="2400" dirty="0" smtClean="0">
                <a:solidFill>
                  <a:srgbClr val="C00000"/>
                </a:solidFill>
              </a:rPr>
              <a:t/>
            </a:r>
            <a:br>
              <a:rPr lang="fr-FR" sz="2400" dirty="0" smtClean="0">
                <a:solidFill>
                  <a:srgbClr val="C00000"/>
                </a:solidFill>
              </a:rPr>
            </a:br>
            <a:r>
              <a:rPr lang="fr-FR" sz="2400" dirty="0" smtClean="0">
                <a:solidFill>
                  <a:srgbClr val="C00000"/>
                </a:solidFill>
              </a:rPr>
              <a:t>Témoin d‘un combat politique intensifié</a:t>
            </a:r>
            <a:endParaRPr lang="fr-FR" sz="2400" dirty="0">
              <a:solidFill>
                <a:srgbClr val="C00000"/>
              </a:solidFill>
            </a:endParaRPr>
          </a:p>
        </p:txBody>
      </p:sp>
      <p:pic>
        <p:nvPicPr>
          <p:cNvPr id="10242" name="Picture 2" descr="C:\Users\Rscholz\Desktop\2016_Conferences_Papers\2016_06_Loire\France\ConcordanceServicesPublic197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700808"/>
            <a:ext cx="9189910" cy="360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9656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066130"/>
          </a:xfrm>
        </p:spPr>
        <p:txBody>
          <a:bodyPr>
            <a:normAutofit fontScale="90000"/>
          </a:bodyPr>
          <a:lstStyle/>
          <a:p>
            <a:pPr algn="l"/>
            <a:r>
              <a:rPr lang="fr-FR" sz="4000" i="1" dirty="0" smtClean="0">
                <a:solidFill>
                  <a:srgbClr val="C00000"/>
                </a:solidFill>
              </a:rPr>
              <a:t>Public</a:t>
            </a:r>
            <a:r>
              <a:rPr lang="fr-FR" i="1" dirty="0">
                <a:solidFill>
                  <a:srgbClr val="C00000"/>
                </a:solidFill>
              </a:rPr>
              <a:t> </a:t>
            </a:r>
            <a:r>
              <a:rPr lang="fr-FR" i="1" dirty="0" smtClean="0">
                <a:solidFill>
                  <a:srgbClr val="C00000"/>
                </a:solidFill>
              </a:rPr>
              <a:t>= l</a:t>
            </a:r>
            <a:r>
              <a:rPr lang="fr-FR" sz="4000" dirty="0" smtClean="0">
                <a:solidFill>
                  <a:srgbClr val="C00000"/>
                </a:solidFill>
              </a:rPr>
              <a:t>e commun en termes politiques?</a:t>
            </a:r>
            <a:r>
              <a:rPr lang="fr-FR" sz="2400" dirty="0" smtClean="0">
                <a:solidFill>
                  <a:srgbClr val="C00000"/>
                </a:solidFill>
              </a:rPr>
              <a:t/>
            </a:r>
            <a:br>
              <a:rPr lang="fr-FR" sz="2400" dirty="0" smtClean="0">
                <a:solidFill>
                  <a:srgbClr val="C00000"/>
                </a:solidFill>
              </a:rPr>
            </a:br>
            <a:r>
              <a:rPr lang="fr-FR" sz="2400" dirty="0" smtClean="0">
                <a:solidFill>
                  <a:srgbClr val="C00000"/>
                </a:solidFill>
              </a:rPr>
              <a:t>Témoin d‘un </a:t>
            </a:r>
            <a:r>
              <a:rPr lang="fr-FR" sz="2400" dirty="0">
                <a:solidFill>
                  <a:srgbClr val="C00000"/>
                </a:solidFill>
              </a:rPr>
              <a:t>combat politique </a:t>
            </a:r>
            <a:r>
              <a:rPr lang="fr-FR" sz="2400" dirty="0" smtClean="0">
                <a:solidFill>
                  <a:srgbClr val="C00000"/>
                </a:solidFill>
              </a:rPr>
              <a:t>intensifié</a:t>
            </a:r>
            <a:endParaRPr lang="fr-FR" sz="2400" dirty="0">
              <a:solidFill>
                <a:srgbClr val="C00000"/>
              </a:solidFill>
            </a:endParaRPr>
          </a:p>
        </p:txBody>
      </p:sp>
      <p:pic>
        <p:nvPicPr>
          <p:cNvPr id="11266" name="Picture 2" descr="C:\Users\Rscholz\Desktop\2016_Conferences_Papers\2016_06_Loire\France\ConcordanceServicesPublic2004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12" y="1700808"/>
            <a:ext cx="9144000" cy="987007"/>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Users\Rscholz\Desktop\2016_Conferences_Papers\2016_06_Loire\France\ConcordanceServicesPublic200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074" y="2903529"/>
            <a:ext cx="9145454" cy="35498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81761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066130"/>
          </a:xfrm>
        </p:spPr>
        <p:txBody>
          <a:bodyPr>
            <a:normAutofit fontScale="90000"/>
          </a:bodyPr>
          <a:lstStyle/>
          <a:p>
            <a:pPr algn="l"/>
            <a:r>
              <a:rPr lang="fr-FR" sz="4000" i="1" dirty="0" smtClean="0">
                <a:solidFill>
                  <a:srgbClr val="C00000"/>
                </a:solidFill>
              </a:rPr>
              <a:t>Public</a:t>
            </a:r>
            <a:r>
              <a:rPr lang="fr-FR" i="1" dirty="0">
                <a:solidFill>
                  <a:srgbClr val="C00000"/>
                </a:solidFill>
              </a:rPr>
              <a:t> </a:t>
            </a:r>
            <a:r>
              <a:rPr lang="fr-FR" i="1" dirty="0" smtClean="0">
                <a:solidFill>
                  <a:srgbClr val="C00000"/>
                </a:solidFill>
              </a:rPr>
              <a:t>= l</a:t>
            </a:r>
            <a:r>
              <a:rPr lang="fr-FR" sz="4000" dirty="0" smtClean="0">
                <a:solidFill>
                  <a:srgbClr val="C00000"/>
                </a:solidFill>
              </a:rPr>
              <a:t>e commun en termes politiques?</a:t>
            </a:r>
            <a:r>
              <a:rPr lang="fr-FR" sz="2400" dirty="0" smtClean="0">
                <a:solidFill>
                  <a:srgbClr val="C00000"/>
                </a:solidFill>
              </a:rPr>
              <a:t/>
            </a:r>
            <a:br>
              <a:rPr lang="fr-FR" sz="2400" dirty="0" smtClean="0">
                <a:solidFill>
                  <a:srgbClr val="C00000"/>
                </a:solidFill>
              </a:rPr>
            </a:br>
            <a:r>
              <a:rPr lang="fr-FR" sz="2400" dirty="0" smtClean="0">
                <a:solidFill>
                  <a:srgbClr val="C00000"/>
                </a:solidFill>
              </a:rPr>
              <a:t>Témoin d‘un combat </a:t>
            </a:r>
            <a:r>
              <a:rPr lang="fr-FR" sz="2400" dirty="0">
                <a:solidFill>
                  <a:srgbClr val="C00000"/>
                </a:solidFill>
              </a:rPr>
              <a:t>politique intensifié</a:t>
            </a:r>
          </a:p>
        </p:txBody>
      </p:sp>
      <p:pic>
        <p:nvPicPr>
          <p:cNvPr id="12290" name="Picture 2" descr="C:\Users\Rscholz\Desktop\2016_Conferences_Papers\2016_06_Loire\France\ConcordanceServicesPublic201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528763"/>
            <a:ext cx="8712968" cy="146131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C:\Users\Rscholz\Desktop\2016_Conferences_Papers\2016_06_Loire\France\ConcordanceServicesPublic2014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3456" y="3335337"/>
            <a:ext cx="8709024" cy="19839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8490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964488" cy="5184576"/>
          </a:xfrm>
        </p:spPr>
        <p:txBody>
          <a:bodyPr>
            <a:normAutofit lnSpcReduction="10000"/>
          </a:bodyPr>
          <a:lstStyle/>
          <a:p>
            <a:pPr marL="0" indent="0">
              <a:buNone/>
            </a:pPr>
            <a:r>
              <a:rPr lang="fr-FR" sz="2000" b="1" dirty="0" smtClean="0"/>
              <a:t>Front National, 1979 (</a:t>
            </a:r>
            <a:r>
              <a:rPr lang="de-DE" sz="2000" dirty="0" err="1"/>
              <a:t>Seule</a:t>
            </a:r>
            <a:r>
              <a:rPr lang="de-DE" sz="2000" dirty="0"/>
              <a:t> </a:t>
            </a:r>
            <a:r>
              <a:rPr lang="de-DE" sz="2000" dirty="0" err="1"/>
              <a:t>mention</a:t>
            </a:r>
            <a:r>
              <a:rPr lang="de-DE" sz="2000" dirty="0"/>
              <a:t> de </a:t>
            </a:r>
            <a:r>
              <a:rPr lang="de-DE" sz="2000" dirty="0" err="1"/>
              <a:t>services</a:t>
            </a:r>
            <a:r>
              <a:rPr lang="de-DE" sz="2000" dirty="0"/>
              <a:t> </a:t>
            </a:r>
            <a:r>
              <a:rPr lang="de-DE" sz="2000" dirty="0" err="1" smtClean="0"/>
              <a:t>publics</a:t>
            </a:r>
            <a:r>
              <a:rPr lang="de-DE" sz="2000" dirty="0" smtClean="0"/>
              <a:t> en </a:t>
            </a:r>
            <a:r>
              <a:rPr lang="de-DE" sz="2000" dirty="0" err="1" smtClean="0"/>
              <a:t>cette</a:t>
            </a:r>
            <a:r>
              <a:rPr lang="de-DE" sz="2000" dirty="0" smtClean="0"/>
              <a:t> </a:t>
            </a:r>
            <a:r>
              <a:rPr lang="de-DE" sz="2000" dirty="0" err="1" smtClean="0"/>
              <a:t>année</a:t>
            </a:r>
            <a:r>
              <a:rPr lang="de-DE" sz="2000" dirty="0" smtClean="0"/>
              <a:t>)</a:t>
            </a:r>
            <a:endParaRPr lang="fr-FR" sz="2000" b="1" dirty="0" smtClean="0"/>
          </a:p>
          <a:p>
            <a:pPr marL="0" indent="0">
              <a:buNone/>
            </a:pPr>
            <a:r>
              <a:rPr lang="fr-FR" sz="2000" dirty="0" smtClean="0"/>
              <a:t>« L‘Europe </a:t>
            </a:r>
            <a:r>
              <a:rPr lang="fr-FR" sz="2000" dirty="0"/>
              <a:t>doit défendre et développer une politique économique et sociale basée sur la liberté de </a:t>
            </a:r>
            <a:r>
              <a:rPr lang="fr-FR" sz="2000" dirty="0" smtClean="0"/>
              <a:t>l'entreprise, </a:t>
            </a:r>
            <a:r>
              <a:rPr lang="fr-FR" sz="2000" u="sng" dirty="0"/>
              <a:t>la responsabilité des </a:t>
            </a:r>
            <a:r>
              <a:rPr lang="fr-FR" sz="2000" b="1" u="sng" dirty="0"/>
              <a:t>services </a:t>
            </a:r>
            <a:r>
              <a:rPr lang="fr-FR" sz="2000" b="1" u="sng" dirty="0" smtClean="0"/>
              <a:t>publics</a:t>
            </a:r>
            <a:r>
              <a:rPr lang="fr-FR" sz="2000" dirty="0" smtClean="0"/>
              <a:t>, </a:t>
            </a:r>
            <a:r>
              <a:rPr lang="fr-FR" sz="2000" dirty="0"/>
              <a:t>la recherche de la </a:t>
            </a:r>
            <a:r>
              <a:rPr lang="fr-FR" sz="2000" dirty="0" smtClean="0"/>
              <a:t>productivité, </a:t>
            </a:r>
            <a:r>
              <a:rPr lang="fr-FR" sz="2000" dirty="0"/>
              <a:t>la participation massive des citoyens au capital des </a:t>
            </a:r>
            <a:r>
              <a:rPr lang="fr-FR" sz="2000" dirty="0" smtClean="0"/>
              <a:t>entreprises, </a:t>
            </a:r>
            <a:r>
              <a:rPr lang="fr-FR" sz="2000" dirty="0"/>
              <a:t>un syndicalisme libre et responsable exclusif des activités </a:t>
            </a:r>
            <a:r>
              <a:rPr lang="fr-FR" sz="2000" dirty="0" smtClean="0"/>
              <a:t>politiques. » </a:t>
            </a:r>
          </a:p>
          <a:p>
            <a:pPr marL="0" indent="0">
              <a:buNone/>
            </a:pPr>
            <a:endParaRPr lang="fr-FR" sz="2000" dirty="0" smtClean="0"/>
          </a:p>
          <a:p>
            <a:pPr marL="0" indent="0">
              <a:buNone/>
            </a:pPr>
            <a:r>
              <a:rPr lang="fr-FR" sz="2000" b="1" dirty="0" smtClean="0"/>
              <a:t>Front de Gauche, 2014</a:t>
            </a:r>
          </a:p>
          <a:p>
            <a:pPr marL="0" indent="0">
              <a:buNone/>
            </a:pPr>
            <a:r>
              <a:rPr lang="fr-FR" sz="2000" dirty="0" smtClean="0"/>
              <a:t>« Les </a:t>
            </a:r>
            <a:r>
              <a:rPr lang="fr-FR" sz="2000" b="1" dirty="0"/>
              <a:t>services publics</a:t>
            </a:r>
            <a:r>
              <a:rPr lang="fr-FR" sz="2000" dirty="0"/>
              <a:t> sont </a:t>
            </a:r>
            <a:r>
              <a:rPr lang="fr-FR" sz="2000" dirty="0" smtClean="0"/>
              <a:t>sacrifiés, </a:t>
            </a:r>
            <a:r>
              <a:rPr lang="fr-FR" sz="2000" dirty="0"/>
              <a:t>les droits sociaux détruits </a:t>
            </a:r>
            <a:r>
              <a:rPr lang="fr-FR" sz="2000" dirty="0" smtClean="0"/>
              <a:t>méthodiquement. »</a:t>
            </a:r>
            <a:endParaRPr lang="fr-FR" sz="2000" dirty="0"/>
          </a:p>
          <a:p>
            <a:pPr marL="0" indent="0">
              <a:buNone/>
            </a:pPr>
            <a:endParaRPr lang="fr-FR" sz="2000" dirty="0"/>
          </a:p>
          <a:p>
            <a:pPr marL="0" indent="0">
              <a:buNone/>
            </a:pPr>
            <a:r>
              <a:rPr lang="fr-FR" sz="2000" b="1" dirty="0" smtClean="0"/>
              <a:t>NPA, 2014</a:t>
            </a:r>
          </a:p>
          <a:p>
            <a:pPr marL="0" indent="0">
              <a:buNone/>
            </a:pPr>
            <a:r>
              <a:rPr lang="fr-FR" sz="2000" dirty="0"/>
              <a:t>« </a:t>
            </a:r>
            <a:r>
              <a:rPr lang="fr-FR" sz="2000" dirty="0" smtClean="0"/>
              <a:t>Au </a:t>
            </a:r>
            <a:r>
              <a:rPr lang="fr-FR" sz="2000" dirty="0"/>
              <a:t>nom de la lutte contre les </a:t>
            </a:r>
            <a:r>
              <a:rPr lang="fr-FR" sz="2000" dirty="0" smtClean="0"/>
              <a:t>déficits, </a:t>
            </a:r>
            <a:r>
              <a:rPr lang="fr-FR" sz="2000" dirty="0"/>
              <a:t>il brade les </a:t>
            </a:r>
            <a:r>
              <a:rPr lang="fr-FR" sz="2000" b="1" dirty="0"/>
              <a:t>services publics</a:t>
            </a:r>
            <a:r>
              <a:rPr lang="fr-FR" sz="2000" dirty="0"/>
              <a:t> en commençant par la santé et </a:t>
            </a:r>
            <a:r>
              <a:rPr lang="fr-FR" sz="2000" dirty="0" smtClean="0"/>
              <a:t>l'éducation. »</a:t>
            </a:r>
          </a:p>
          <a:p>
            <a:pPr marL="0" indent="0">
              <a:buNone/>
            </a:pPr>
            <a:endParaRPr lang="fr-FR" sz="2000" dirty="0" smtClean="0"/>
          </a:p>
          <a:p>
            <a:pPr marL="0" indent="0">
              <a:buNone/>
            </a:pPr>
            <a:r>
              <a:rPr lang="fr-FR" sz="2000" b="1" dirty="0" smtClean="0"/>
              <a:t>PS, 2014</a:t>
            </a:r>
          </a:p>
          <a:p>
            <a:pPr marL="0" indent="0">
              <a:buNone/>
            </a:pPr>
            <a:r>
              <a:rPr lang="fr-FR" sz="2000" dirty="0" smtClean="0"/>
              <a:t>« Les </a:t>
            </a:r>
            <a:r>
              <a:rPr lang="fr-FR" sz="2000" dirty="0"/>
              <a:t>socialistes sont conscients que la libéralisation et la privatisation des </a:t>
            </a:r>
            <a:r>
              <a:rPr lang="fr-FR" sz="2000" b="1" dirty="0"/>
              <a:t>services publics</a:t>
            </a:r>
            <a:r>
              <a:rPr lang="fr-FR" sz="2000" dirty="0"/>
              <a:t> ne conduisent pas à une amélioration de la qualité et de </a:t>
            </a:r>
            <a:r>
              <a:rPr lang="fr-FR" sz="2000" dirty="0" smtClean="0"/>
              <a:t>l'accessibilité. » </a:t>
            </a:r>
          </a:p>
          <a:p>
            <a:pPr marL="0" indent="0">
              <a:buNone/>
            </a:pPr>
            <a:endParaRPr lang="en-GB" sz="2000" dirty="0"/>
          </a:p>
        </p:txBody>
      </p:sp>
      <p:sp>
        <p:nvSpPr>
          <p:cNvPr id="5" name="Title 1"/>
          <p:cNvSpPr>
            <a:spLocks noGrp="1"/>
          </p:cNvSpPr>
          <p:nvPr>
            <p:ph type="title"/>
          </p:nvPr>
        </p:nvSpPr>
        <p:spPr>
          <a:xfrm>
            <a:off x="179512" y="0"/>
            <a:ext cx="8640960" cy="1066130"/>
          </a:xfrm>
        </p:spPr>
        <p:txBody>
          <a:bodyPr>
            <a:normAutofit fontScale="90000"/>
          </a:bodyPr>
          <a:lstStyle/>
          <a:p>
            <a:pPr algn="l"/>
            <a:r>
              <a:rPr lang="fr-FR" sz="4000" i="1" dirty="0" smtClean="0">
                <a:solidFill>
                  <a:srgbClr val="C00000"/>
                </a:solidFill>
              </a:rPr>
              <a:t>Public</a:t>
            </a:r>
            <a:r>
              <a:rPr lang="fr-FR" i="1" dirty="0">
                <a:solidFill>
                  <a:srgbClr val="C00000"/>
                </a:solidFill>
              </a:rPr>
              <a:t> </a:t>
            </a:r>
            <a:r>
              <a:rPr lang="fr-FR" i="1" dirty="0" smtClean="0">
                <a:solidFill>
                  <a:srgbClr val="C00000"/>
                </a:solidFill>
              </a:rPr>
              <a:t>= l</a:t>
            </a:r>
            <a:r>
              <a:rPr lang="fr-FR" sz="4000" dirty="0" smtClean="0">
                <a:solidFill>
                  <a:srgbClr val="C00000"/>
                </a:solidFill>
              </a:rPr>
              <a:t>e commun en termes politiques?</a:t>
            </a:r>
            <a:r>
              <a:rPr lang="fr-FR" sz="2400" dirty="0" smtClean="0">
                <a:solidFill>
                  <a:srgbClr val="C00000"/>
                </a:solidFill>
              </a:rPr>
              <a:t/>
            </a:r>
            <a:br>
              <a:rPr lang="fr-FR" sz="2400" dirty="0" smtClean="0">
                <a:solidFill>
                  <a:srgbClr val="C00000"/>
                </a:solidFill>
              </a:rPr>
            </a:br>
            <a:r>
              <a:rPr lang="fr-FR" sz="2400" dirty="0" smtClean="0">
                <a:solidFill>
                  <a:srgbClr val="C00000"/>
                </a:solidFill>
              </a:rPr>
              <a:t>Témoin d‘un combat </a:t>
            </a:r>
            <a:r>
              <a:rPr lang="fr-FR" sz="2400" dirty="0">
                <a:solidFill>
                  <a:srgbClr val="C00000"/>
                </a:solidFill>
              </a:rPr>
              <a:t>politique intensifié</a:t>
            </a:r>
          </a:p>
        </p:txBody>
      </p:sp>
    </p:spTree>
    <p:extLst>
      <p:ext uri="{BB962C8B-B14F-4D97-AF65-F5344CB8AC3E}">
        <p14:creationId xmlns="" xmlns:p14="http://schemas.microsoft.com/office/powerpoint/2010/main" val="259170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3568" y="980728"/>
            <a:ext cx="8784976" cy="6093296"/>
          </a:xfrm>
        </p:spPr>
        <p:txBody>
          <a:bodyPr>
            <a:normAutofit/>
          </a:bodyPr>
          <a:lstStyle/>
          <a:p>
            <a:pPr marL="0" indent="-540000">
              <a:spcBef>
                <a:spcPts val="1800"/>
              </a:spcBef>
              <a:buFont typeface="Wingdings" pitchFamily="2" charset="2"/>
              <a:buChar char="§"/>
            </a:pPr>
            <a:endParaRPr lang="fr-FR" sz="3200" dirty="0" smtClean="0"/>
          </a:p>
          <a:p>
            <a:pPr marL="0" indent="-540000">
              <a:spcBef>
                <a:spcPts val="1800"/>
              </a:spcBef>
              <a:buFont typeface="Wingdings" pitchFamily="2" charset="2"/>
              <a:buChar char="§"/>
            </a:pPr>
            <a:r>
              <a:rPr lang="fr-FR" sz="3200" dirty="0" smtClean="0"/>
              <a:t>Dans la variété sociale des discours actuels</a:t>
            </a:r>
          </a:p>
          <a:p>
            <a:pPr lvl="2"/>
            <a:r>
              <a:rPr lang="fr-FR" sz="2800" dirty="0" smtClean="0"/>
              <a:t>Politique </a:t>
            </a:r>
            <a:r>
              <a:rPr lang="fr-FR" sz="2800" i="1" dirty="0" smtClean="0"/>
              <a:t>vs</a:t>
            </a:r>
            <a:r>
              <a:rPr lang="fr-FR" sz="2800" dirty="0" smtClean="0"/>
              <a:t> publicité </a:t>
            </a:r>
            <a:r>
              <a:rPr lang="fr-FR" sz="2800" i="1" dirty="0" smtClean="0"/>
              <a:t>vs </a:t>
            </a:r>
            <a:r>
              <a:rPr lang="fr-FR" sz="2800" dirty="0" smtClean="0"/>
              <a:t>médias.</a:t>
            </a:r>
          </a:p>
          <a:p>
            <a:pPr lvl="2"/>
            <a:r>
              <a:rPr lang="fr-FR" sz="2800" dirty="0" smtClean="0"/>
              <a:t>Elites </a:t>
            </a:r>
            <a:r>
              <a:rPr lang="fr-FR" sz="2800" i="1" dirty="0" smtClean="0"/>
              <a:t>vs</a:t>
            </a:r>
            <a:r>
              <a:rPr lang="fr-FR" sz="2800" dirty="0" smtClean="0"/>
              <a:t> peuple </a:t>
            </a:r>
          </a:p>
          <a:p>
            <a:pPr lvl="2"/>
            <a:r>
              <a:rPr lang="fr-FR" sz="2800" dirty="0" smtClean="0"/>
              <a:t>Philosophie </a:t>
            </a:r>
            <a:r>
              <a:rPr lang="fr-FR" sz="2800" i="1" dirty="0" smtClean="0"/>
              <a:t>vs</a:t>
            </a:r>
            <a:r>
              <a:rPr lang="fr-FR" sz="2800" dirty="0" smtClean="0"/>
              <a:t> littérature</a:t>
            </a:r>
          </a:p>
          <a:p>
            <a:pPr marL="0" lvl="1" indent="-540000">
              <a:spcBef>
                <a:spcPts val="1800"/>
              </a:spcBef>
              <a:buFont typeface="Wingdings" panose="05000000000000000000" pitchFamily="2" charset="2"/>
              <a:buChar char="§"/>
            </a:pPr>
            <a:r>
              <a:rPr lang="fr-FR" sz="3200" dirty="0" smtClean="0"/>
              <a:t>Dans l’évolution historique des notions</a:t>
            </a:r>
            <a:endParaRPr lang="fr-FR" sz="3200" dirty="0"/>
          </a:p>
          <a:p>
            <a:pPr lvl="2"/>
            <a:r>
              <a:rPr lang="fr-FR" sz="2800" i="1" dirty="0"/>
              <a:t>B</a:t>
            </a:r>
            <a:r>
              <a:rPr lang="fr-FR" sz="2800" i="1" dirty="0" smtClean="0"/>
              <a:t>ien </a:t>
            </a:r>
            <a:r>
              <a:rPr lang="fr-FR" sz="2800" i="1" dirty="0"/>
              <a:t>commun </a:t>
            </a:r>
            <a:r>
              <a:rPr lang="fr-FR" sz="2800" i="1" dirty="0" smtClean="0"/>
              <a:t>vs</a:t>
            </a:r>
            <a:r>
              <a:rPr lang="fr-FR" sz="2800" dirty="0" smtClean="0"/>
              <a:t> </a:t>
            </a:r>
            <a:r>
              <a:rPr lang="fr-FR" sz="2800" i="1" dirty="0" smtClean="0"/>
              <a:t>biens communs </a:t>
            </a:r>
            <a:r>
              <a:rPr lang="fr-FR" sz="2800" dirty="0" smtClean="0"/>
              <a:t>: quelle référence dans la diversité les discours et des pratiques?</a:t>
            </a:r>
          </a:p>
          <a:p>
            <a:pPr lvl="2"/>
            <a:r>
              <a:rPr lang="fr-FR" sz="2800" dirty="0" smtClean="0"/>
              <a:t>La liberté a-t-elle un sens en l’absence de société, sans fraternité, sans égalité ?</a:t>
            </a:r>
            <a:endParaRPr lang="fr-FR" sz="2800" dirty="0" smtClean="0">
              <a:sym typeface="Wingdings" panose="05000000000000000000" pitchFamily="2" charset="2"/>
            </a:endParaRPr>
          </a:p>
          <a:p>
            <a:pPr lvl="2"/>
            <a:endParaRPr lang="fr-FR" sz="2800" dirty="0"/>
          </a:p>
          <a:p>
            <a:pPr marL="0" indent="0">
              <a:buNone/>
            </a:pPr>
            <a:endParaRPr lang="fr-FR" dirty="0"/>
          </a:p>
        </p:txBody>
      </p:sp>
      <p:sp>
        <p:nvSpPr>
          <p:cNvPr id="5" name="Title 1"/>
          <p:cNvSpPr>
            <a:spLocks noGrp="1"/>
          </p:cNvSpPr>
          <p:nvPr>
            <p:ph type="title"/>
          </p:nvPr>
        </p:nvSpPr>
        <p:spPr>
          <a:xfrm>
            <a:off x="457200" y="260648"/>
            <a:ext cx="8229600" cy="864096"/>
          </a:xfrm>
        </p:spPr>
        <p:txBody>
          <a:bodyPr>
            <a:normAutofit fontScale="90000"/>
          </a:bodyPr>
          <a:lstStyle/>
          <a:p>
            <a:r>
              <a:rPr lang="fr-FR" sz="3600" b="1" i="1" dirty="0" smtClean="0">
                <a:solidFill>
                  <a:srgbClr val="C00000"/>
                </a:solidFill>
              </a:rPr>
              <a:t>Commun</a:t>
            </a:r>
            <a:r>
              <a:rPr lang="fr-FR" sz="3600" b="1" dirty="0" smtClean="0">
                <a:solidFill>
                  <a:srgbClr val="C00000"/>
                </a:solidFill>
              </a:rPr>
              <a:t>  dans les discours  </a:t>
            </a:r>
            <a:r>
              <a:rPr lang="fr-FR" sz="3200" b="1" dirty="0" smtClean="0">
                <a:solidFill>
                  <a:srgbClr val="C00000"/>
                </a:solidFill>
              </a:rPr>
              <a:t/>
            </a:r>
            <a:br>
              <a:rPr lang="fr-FR" sz="3200" b="1" dirty="0" smtClean="0">
                <a:solidFill>
                  <a:srgbClr val="C00000"/>
                </a:solidFill>
              </a:rPr>
            </a:br>
            <a:r>
              <a:rPr lang="fr-FR" sz="3600" b="1" dirty="0" smtClean="0">
                <a:solidFill>
                  <a:srgbClr val="C00000"/>
                </a:solidFill>
              </a:rPr>
              <a:t>Problématique sociologique et langagière</a:t>
            </a:r>
            <a:r>
              <a:rPr lang="fr-FR" sz="3200" dirty="0" smtClean="0"/>
              <a:t/>
            </a:r>
            <a:br>
              <a:rPr lang="fr-FR" sz="3200" dirty="0" smtClean="0"/>
            </a:br>
            <a:endParaRPr lang="fr-FR" sz="3000" dirty="0"/>
          </a:p>
        </p:txBody>
      </p:sp>
    </p:spTree>
    <p:extLst>
      <p:ext uri="{BB962C8B-B14F-4D97-AF65-F5344CB8AC3E}">
        <p14:creationId xmlns="" xmlns:p14="http://schemas.microsoft.com/office/powerpoint/2010/main" val="40272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C00000"/>
                </a:solidFill>
              </a:rPr>
              <a:t>Effacement des perspectives communes dans les programmes électoraux anglais</a:t>
            </a:r>
            <a:endParaRPr lang="fr-FR" sz="3200" dirty="0"/>
          </a:p>
        </p:txBody>
      </p:sp>
      <p:pic>
        <p:nvPicPr>
          <p:cNvPr id="4" name="Espace réservé du contenu 3" descr="UK_programme_elector_1979-2014_COMMON_GOOD_Spec.jpg"/>
          <p:cNvPicPr>
            <a:picLocks noGrp="1" noChangeAspect="1"/>
          </p:cNvPicPr>
          <p:nvPr>
            <p:ph idx="1"/>
          </p:nvPr>
        </p:nvPicPr>
        <p:blipFill>
          <a:blip r:embed="rId3" cstate="print"/>
          <a:stretch>
            <a:fillRect/>
          </a:stretch>
        </p:blipFill>
        <p:spPr>
          <a:xfrm>
            <a:off x="457200" y="2007487"/>
            <a:ext cx="8229600" cy="3711388"/>
          </a:xfr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Programmes des partis anglais aux élections européennes (1979-2014)</a:t>
            </a:r>
            <a:endParaRPr lang="fr-FR" dirty="0"/>
          </a:p>
        </p:txBody>
      </p:sp>
      <p:pic>
        <p:nvPicPr>
          <p:cNvPr id="4" name="Espace réservé du contenu 3" descr="UK_programme_elector_1979-2014_COMMON_GOOD_Frel.jpg"/>
          <p:cNvPicPr>
            <a:picLocks noGrp="1" noChangeAspect="1"/>
          </p:cNvPicPr>
          <p:nvPr>
            <p:ph idx="1"/>
          </p:nvPr>
        </p:nvPicPr>
        <p:blipFill>
          <a:blip r:embed="rId3" cstate="print"/>
          <a:stretch>
            <a:fillRect/>
          </a:stretch>
        </p:blipFill>
        <p:spPr>
          <a:xfrm>
            <a:off x="617459" y="1600200"/>
            <a:ext cx="7909082" cy="4525963"/>
          </a:xfr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
            </a:r>
            <a:r>
              <a:rPr lang="de-DE" dirty="0" err="1" smtClean="0"/>
              <a:t>ésumé</a:t>
            </a:r>
            <a:endParaRPr lang="en-GB" dirty="0"/>
          </a:p>
        </p:txBody>
      </p:sp>
      <p:sp>
        <p:nvSpPr>
          <p:cNvPr id="3" name="Content Placeholder 2"/>
          <p:cNvSpPr>
            <a:spLocks noGrp="1"/>
          </p:cNvSpPr>
          <p:nvPr>
            <p:ph idx="1"/>
          </p:nvPr>
        </p:nvSpPr>
        <p:spPr/>
        <p:txBody>
          <a:bodyPr>
            <a:normAutofit fontScale="77500" lnSpcReduction="20000"/>
          </a:bodyPr>
          <a:lstStyle/>
          <a:p>
            <a:r>
              <a:rPr lang="fr-FR" i="1" dirty="0" smtClean="0"/>
              <a:t>Commun</a:t>
            </a:r>
            <a:r>
              <a:rPr lang="fr-FR" dirty="0" smtClean="0"/>
              <a:t> </a:t>
            </a:r>
            <a:r>
              <a:rPr lang="fr-FR" dirty="0"/>
              <a:t>est utilisé en politique dans le cotexte des notions économiques (marché commun etc.) Donc, dans la première phase du corpus l’idée du communauté des individus et l’aspect social ne semble pas se traduire directement dans le discours politique des programme électoraux. … Pragmatisme de la politique </a:t>
            </a:r>
            <a:endParaRPr lang="fr-FR" dirty="0" smtClean="0"/>
          </a:p>
          <a:p>
            <a:endParaRPr lang="fr-FR" dirty="0"/>
          </a:p>
          <a:p>
            <a:r>
              <a:rPr lang="fr-FR" dirty="0" smtClean="0"/>
              <a:t>2</a:t>
            </a:r>
            <a:r>
              <a:rPr lang="fr-FR" dirty="0"/>
              <a:t>. Dans la deuxième phase on </a:t>
            </a:r>
            <a:r>
              <a:rPr lang="fr-FR" dirty="0" smtClean="0"/>
              <a:t>remarque </a:t>
            </a:r>
            <a:r>
              <a:rPr lang="fr-FR" dirty="0"/>
              <a:t>les traces d’un combat intensifié. Ici il semble que l’idée du communauté des individus et l’aspect social et traduit par la notion </a:t>
            </a:r>
            <a:r>
              <a:rPr lang="fr-FR" i="1" dirty="0"/>
              <a:t>public</a:t>
            </a:r>
            <a:r>
              <a:rPr lang="fr-FR" dirty="0"/>
              <a:t>. Cependant on pourrait se demander si la notion </a:t>
            </a:r>
            <a:r>
              <a:rPr lang="fr-FR" i="1" dirty="0"/>
              <a:t>public</a:t>
            </a:r>
            <a:r>
              <a:rPr lang="fr-FR" dirty="0"/>
              <a:t> ne risque pas d’être accaparé par l’esprit économique (</a:t>
            </a:r>
            <a:r>
              <a:rPr lang="fr-FR" dirty="0" err="1"/>
              <a:t>e.g</a:t>
            </a:r>
            <a:r>
              <a:rPr lang="fr-FR" dirty="0"/>
              <a:t>. investissement public)</a:t>
            </a:r>
            <a:endParaRPr lang="en-GB" dirty="0"/>
          </a:p>
        </p:txBody>
      </p:sp>
    </p:spTree>
    <p:extLst>
      <p:ext uri="{BB962C8B-B14F-4D97-AF65-F5344CB8AC3E}">
        <p14:creationId xmlns="" xmlns:p14="http://schemas.microsoft.com/office/powerpoint/2010/main" val="4246196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2118444"/>
          </a:xfrm>
        </p:spPr>
        <p:txBody>
          <a:bodyPr>
            <a:noAutofit/>
          </a:bodyPr>
          <a:lstStyle/>
          <a:p>
            <a:r>
              <a:rPr lang="fr-FR" sz="3200" i="1" dirty="0" smtClean="0">
                <a:solidFill>
                  <a:srgbClr val="C00000"/>
                </a:solidFill>
              </a:rPr>
              <a:t>bien COMMUN</a:t>
            </a:r>
            <a:r>
              <a:rPr lang="fr-FR" sz="3200" dirty="0" smtClean="0">
                <a:solidFill>
                  <a:srgbClr val="C00000"/>
                </a:solidFill>
              </a:rPr>
              <a:t>, </a:t>
            </a:r>
            <a:r>
              <a:rPr lang="fr-FR" sz="3200" i="1" dirty="0" smtClean="0">
                <a:solidFill>
                  <a:srgbClr val="C00000"/>
                </a:solidFill>
              </a:rPr>
              <a:t>BIEN PUBLIC,</a:t>
            </a:r>
            <a:br>
              <a:rPr lang="fr-FR" sz="3200" i="1" dirty="0" smtClean="0">
                <a:solidFill>
                  <a:srgbClr val="C00000"/>
                </a:solidFill>
              </a:rPr>
            </a:br>
            <a:r>
              <a:rPr lang="fr-FR" sz="3200" dirty="0" smtClean="0">
                <a:solidFill>
                  <a:srgbClr val="C00000"/>
                </a:solidFill>
              </a:rPr>
              <a:t>des signifiants flottants?</a:t>
            </a:r>
            <a:br>
              <a:rPr lang="fr-FR" sz="3200" dirty="0" smtClean="0">
                <a:solidFill>
                  <a:srgbClr val="C00000"/>
                </a:solidFill>
              </a:rPr>
            </a:br>
            <a:r>
              <a:rPr lang="fr-FR" sz="1400" dirty="0" smtClean="0">
                <a:solidFill>
                  <a:srgbClr val="C00000"/>
                </a:solidFill>
              </a:rPr>
              <a:t/>
            </a:r>
            <a:br>
              <a:rPr lang="fr-FR" sz="1400" dirty="0" smtClean="0">
                <a:solidFill>
                  <a:srgbClr val="C00000"/>
                </a:solidFill>
              </a:rPr>
            </a:br>
            <a:r>
              <a:rPr lang="fr-FR" sz="3200" dirty="0" smtClean="0">
                <a:solidFill>
                  <a:srgbClr val="C00000"/>
                </a:solidFill>
              </a:rPr>
              <a:t>Des formules consensuelles et/ou polémiques?</a:t>
            </a:r>
            <a:br>
              <a:rPr lang="fr-FR" sz="3200" dirty="0" smtClean="0">
                <a:solidFill>
                  <a:srgbClr val="C00000"/>
                </a:solidFill>
              </a:rPr>
            </a:br>
            <a:endParaRPr lang="fr-FR" sz="3200" dirty="0">
              <a:solidFill>
                <a:srgbClr val="C00000"/>
              </a:solidFill>
            </a:endParaRPr>
          </a:p>
        </p:txBody>
      </p:sp>
      <p:sp>
        <p:nvSpPr>
          <p:cNvPr id="3" name="Espace réservé du texte 2"/>
          <p:cNvSpPr>
            <a:spLocks noGrp="1"/>
          </p:cNvSpPr>
          <p:nvPr>
            <p:ph type="body" idx="1"/>
          </p:nvPr>
        </p:nvSpPr>
        <p:spPr>
          <a:xfrm>
            <a:off x="722313" y="2276872"/>
            <a:ext cx="7772400" cy="1500187"/>
          </a:xfrm>
        </p:spPr>
        <p:txBody>
          <a:bodyPr>
            <a:normAutofit/>
          </a:bodyPr>
          <a:lstStyle/>
          <a:p>
            <a:r>
              <a:rPr lang="fr-FR" sz="3200" b="1" dirty="0" smtClean="0"/>
              <a:t>Questions pour conclure</a:t>
            </a:r>
            <a:endParaRPr lang="fr-FR" sz="3200" b="1" dirty="0"/>
          </a:p>
        </p:txBody>
      </p:sp>
    </p:spTree>
    <p:extLst>
      <p:ext uri="{BB962C8B-B14F-4D97-AF65-F5344CB8AC3E}">
        <p14:creationId xmlns="" xmlns:p14="http://schemas.microsoft.com/office/powerpoint/2010/main" val="3660347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ANNEXES</a:t>
            </a:r>
            <a:endParaRPr lang="fr-FR" dirty="0">
              <a:solidFill>
                <a:srgbClr val="C00000"/>
              </a:solidFill>
            </a:endParaRPr>
          </a:p>
        </p:txBody>
      </p:sp>
      <p:sp>
        <p:nvSpPr>
          <p:cNvPr id="3" name="Espace réservé du texte 2"/>
          <p:cNvSpPr>
            <a:spLocks noGrp="1"/>
          </p:cNvSpPr>
          <p:nvPr>
            <p:ph type="body" idx="1"/>
          </p:nvPr>
        </p:nvSpPr>
        <p:spPr/>
        <p:txBody>
          <a:bodyPr>
            <a:normAutofit/>
          </a:bodyPr>
          <a:lstStyle/>
          <a:p>
            <a:r>
              <a:rPr lang="fr-FR" sz="2800" b="1" dirty="0" smtClean="0"/>
              <a:t>Pour aller plus loin</a:t>
            </a:r>
            <a:endParaRPr lang="fr-FR" sz="2800" b="1" dirty="0"/>
          </a:p>
        </p:txBody>
      </p:sp>
    </p:spTree>
    <p:extLst>
      <p:ext uri="{BB962C8B-B14F-4D97-AF65-F5344CB8AC3E}">
        <p14:creationId xmlns="" xmlns:p14="http://schemas.microsoft.com/office/powerpoint/2010/main" val="3454555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dirty="0" smtClean="0">
                <a:solidFill>
                  <a:srgbClr val="C00000"/>
                </a:solidFill>
              </a:rPr>
              <a:t>GOOGLE NGRAM VIEWER</a:t>
            </a:r>
            <a:br>
              <a:rPr lang="fr-FR" sz="3600" dirty="0" smtClean="0">
                <a:solidFill>
                  <a:srgbClr val="C00000"/>
                </a:solidFill>
              </a:rPr>
            </a:br>
            <a:r>
              <a:rPr lang="fr-FR" sz="3600" i="1" dirty="0" smtClean="0">
                <a:solidFill>
                  <a:srgbClr val="C00000"/>
                </a:solidFill>
              </a:rPr>
              <a:t>commun+,public+</a:t>
            </a:r>
            <a:endParaRPr lang="fr-FR" dirty="0"/>
          </a:p>
        </p:txBody>
      </p:sp>
      <p:sp>
        <p:nvSpPr>
          <p:cNvPr id="5" name="Rectangle 4"/>
          <p:cNvSpPr/>
          <p:nvPr/>
        </p:nvSpPr>
        <p:spPr>
          <a:xfrm>
            <a:off x="0" y="1484784"/>
            <a:ext cx="9144000" cy="2308324"/>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r>
              <a:rPr lang="fr-FR" dirty="0" smtClean="0">
                <a:hlinkClick r:id="rId2"/>
              </a:rPr>
              <a:t>https://books.google.com/ngrams/graph?content=commun%2C+communs%2C+public%2C+publics&amp;year_start=1800&amp;year_end=2000&amp;corpus=19&amp;smoothing=3&amp;share=&amp;direct_url=t1%3B%2Ccommun%3B%2Cc0%3B.t1%3B%2Ccommuns%3B%2Cc0%3B.t1%3B%2Cpublic%3B%2Cc0%3B.t1%3B%2Cpublics%3B%2Cc0</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solidFill>
                  <a:srgbClr val="C00000"/>
                </a:solidFill>
              </a:rPr>
              <a:t> </a:t>
            </a:r>
            <a:r>
              <a:rPr lang="fr-FR" sz="3200" b="1" dirty="0" smtClean="0">
                <a:solidFill>
                  <a:srgbClr val="C00000"/>
                </a:solidFill>
              </a:rPr>
              <a:t>Du </a:t>
            </a:r>
            <a:r>
              <a:rPr lang="fr-FR" sz="3200" b="1" i="1" dirty="0" smtClean="0">
                <a:solidFill>
                  <a:srgbClr val="C00000"/>
                </a:solidFill>
              </a:rPr>
              <a:t>bien commun </a:t>
            </a:r>
            <a:r>
              <a:rPr lang="fr-FR" sz="3200" b="1" dirty="0" smtClean="0">
                <a:solidFill>
                  <a:srgbClr val="C00000"/>
                </a:solidFill>
              </a:rPr>
              <a:t>aux </a:t>
            </a:r>
            <a:r>
              <a:rPr lang="fr-FR" sz="3200" b="1" i="1" dirty="0" smtClean="0">
                <a:solidFill>
                  <a:srgbClr val="C00000"/>
                </a:solidFill>
              </a:rPr>
              <a:t>biens communs</a:t>
            </a:r>
            <a:r>
              <a:rPr lang="fr-FR" sz="3200" b="1" dirty="0" smtClean="0">
                <a:solidFill>
                  <a:srgbClr val="C00000"/>
                </a:solidFill>
              </a:rPr>
              <a:t>.</a:t>
            </a:r>
            <a:br>
              <a:rPr lang="fr-FR" sz="3200" b="1" dirty="0" smtClean="0">
                <a:solidFill>
                  <a:srgbClr val="C00000"/>
                </a:solidFill>
              </a:rPr>
            </a:br>
            <a:r>
              <a:rPr lang="fr-FR" sz="3200" b="1" dirty="0" smtClean="0">
                <a:solidFill>
                  <a:srgbClr val="C00000"/>
                </a:solidFill>
              </a:rPr>
              <a:t>Références récentes.</a:t>
            </a:r>
            <a:endParaRPr lang="fr-FR" sz="3200" b="1" dirty="0">
              <a:solidFill>
                <a:srgbClr val="C00000"/>
              </a:solidFill>
            </a:endParaRPr>
          </a:p>
        </p:txBody>
      </p:sp>
      <p:sp>
        <p:nvSpPr>
          <p:cNvPr id="3" name="Espace réservé du contenu 2"/>
          <p:cNvSpPr>
            <a:spLocks noGrp="1"/>
          </p:cNvSpPr>
          <p:nvPr>
            <p:ph idx="1"/>
          </p:nvPr>
        </p:nvSpPr>
        <p:spPr/>
        <p:txBody>
          <a:bodyPr>
            <a:noAutofit/>
          </a:bodyPr>
          <a:lstStyle/>
          <a:p>
            <a:r>
              <a:rPr lang="fr-FR" sz="2400" dirty="0" err="1" smtClean="0"/>
              <a:t>Petrella</a:t>
            </a:r>
            <a:r>
              <a:rPr lang="fr-FR" sz="2400" dirty="0" smtClean="0"/>
              <a:t> R. , 1996, </a:t>
            </a:r>
            <a:r>
              <a:rPr lang="fr-FR" sz="2400" i="1" dirty="0" smtClean="0"/>
              <a:t>Le bien commun : Éloge de la solidarité</a:t>
            </a:r>
            <a:r>
              <a:rPr lang="fr-FR" sz="2400" dirty="0" smtClean="0"/>
              <a:t>. </a:t>
            </a:r>
          </a:p>
          <a:p>
            <a:r>
              <a:rPr lang="fr-FR" sz="2400" dirty="0" err="1" smtClean="0"/>
              <a:t>Ostrom</a:t>
            </a:r>
            <a:r>
              <a:rPr lang="fr-FR" sz="2400" dirty="0" smtClean="0"/>
              <a:t> E., </a:t>
            </a:r>
            <a:r>
              <a:rPr lang="fr-FR" sz="2400" dirty="0" err="1" smtClean="0"/>
              <a:t>Baechler</a:t>
            </a:r>
            <a:r>
              <a:rPr lang="fr-FR" sz="2400" dirty="0" smtClean="0"/>
              <a:t>  L. , 2010, </a:t>
            </a:r>
            <a:r>
              <a:rPr lang="fr-FR" sz="2400" i="1" dirty="0" smtClean="0"/>
              <a:t>La gouvernance des biens communs : Pour une nouvelle approche des ressources naturelles</a:t>
            </a:r>
            <a:r>
              <a:rPr lang="fr-FR" sz="2400" dirty="0" smtClean="0"/>
              <a:t>. (Première édition, 1990)</a:t>
            </a:r>
          </a:p>
          <a:p>
            <a:r>
              <a:rPr lang="fr-FR" sz="2400" dirty="0" err="1" smtClean="0"/>
              <a:t>Flahault</a:t>
            </a:r>
            <a:r>
              <a:rPr lang="fr-FR" sz="2400" dirty="0" smtClean="0"/>
              <a:t>  F., 2011, </a:t>
            </a:r>
            <a:r>
              <a:rPr lang="fr-FR" sz="2400" i="1" dirty="0" smtClean="0"/>
              <a:t>Où est passé le bien commun ?  </a:t>
            </a:r>
            <a:endParaRPr lang="fr-FR" sz="2400" dirty="0" smtClean="0"/>
          </a:p>
          <a:p>
            <a:r>
              <a:rPr lang="fr-FR" sz="2400" dirty="0" smtClean="0"/>
              <a:t>Rey A. , 2011, « La guerre des communs », dans Collectif  </a:t>
            </a:r>
            <a:r>
              <a:rPr lang="fr-FR" sz="2400" dirty="0" err="1" smtClean="0"/>
              <a:t>Vegan</a:t>
            </a:r>
            <a:r>
              <a:rPr lang="fr-FR" sz="2400" dirty="0" smtClean="0"/>
              <a:t>.</a:t>
            </a:r>
          </a:p>
          <a:p>
            <a:r>
              <a:rPr lang="fr-FR" sz="2400" dirty="0" smtClean="0"/>
              <a:t>Chomsky N. , 2013, </a:t>
            </a:r>
            <a:r>
              <a:rPr lang="fr-FR" sz="2400" i="1" dirty="0" smtClean="0"/>
              <a:t>Le bien commun.</a:t>
            </a:r>
            <a:r>
              <a:rPr lang="fr-FR" sz="2400" dirty="0" smtClean="0"/>
              <a:t> Entretiens avec David </a:t>
            </a:r>
            <a:r>
              <a:rPr lang="fr-FR" sz="2400" dirty="0" err="1" smtClean="0"/>
              <a:t>Barsamian</a:t>
            </a:r>
            <a:r>
              <a:rPr lang="fr-FR" sz="2400" dirty="0" smtClean="0"/>
              <a:t> (1996).</a:t>
            </a:r>
          </a:p>
          <a:p>
            <a:r>
              <a:rPr lang="fr-FR" sz="2400" dirty="0" err="1" smtClean="0"/>
              <a:t>Bollier</a:t>
            </a:r>
            <a:r>
              <a:rPr lang="fr-FR" sz="2400" dirty="0" smtClean="0"/>
              <a:t> D., 2014, </a:t>
            </a:r>
            <a:r>
              <a:rPr lang="fr-FR" sz="2400" i="1" dirty="0" smtClean="0"/>
              <a:t>La renaissance des communs : Pour une société de coopération et de partage.</a:t>
            </a:r>
          </a:p>
          <a:p>
            <a:endParaRPr lang="fr-F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C00000"/>
                </a:solidFill>
              </a:rPr>
              <a:t/>
            </a:r>
            <a:br>
              <a:rPr lang="fr-FR" sz="3200" b="1" dirty="0" smtClean="0">
                <a:solidFill>
                  <a:srgbClr val="C00000"/>
                </a:solidFill>
              </a:rPr>
            </a:br>
            <a:r>
              <a:rPr lang="fr-FR" sz="3200" b="1" dirty="0" smtClean="0">
                <a:solidFill>
                  <a:srgbClr val="C00000"/>
                </a:solidFill>
              </a:rPr>
              <a:t>Une thématique disputée</a:t>
            </a:r>
            <a:br>
              <a:rPr lang="fr-FR" sz="3200" b="1" dirty="0" smtClean="0">
                <a:solidFill>
                  <a:srgbClr val="C00000"/>
                </a:solidFill>
              </a:rPr>
            </a:br>
            <a:r>
              <a:rPr lang="fr-FR" sz="3200" b="1" dirty="0" smtClean="0">
                <a:solidFill>
                  <a:srgbClr val="C00000"/>
                </a:solidFill>
              </a:rPr>
              <a:t> Les ambiguïtés des </a:t>
            </a:r>
            <a:r>
              <a:rPr lang="fr-FR" sz="3200" b="1" i="1" dirty="0" smtClean="0">
                <a:solidFill>
                  <a:srgbClr val="C00000"/>
                </a:solidFill>
              </a:rPr>
              <a:t>communs</a:t>
            </a:r>
            <a:r>
              <a:rPr lang="fr-FR" sz="3200" b="1" dirty="0" smtClean="0">
                <a:solidFill>
                  <a:srgbClr val="C00000"/>
                </a:solidFill>
              </a:rPr>
              <a:t>? </a:t>
            </a:r>
            <a:br>
              <a:rPr lang="fr-FR" sz="3200" b="1" dirty="0" smtClean="0">
                <a:solidFill>
                  <a:srgbClr val="C00000"/>
                </a:solidFill>
              </a:rPr>
            </a:br>
            <a:endParaRPr lang="fr-FR" sz="3200" b="1" dirty="0">
              <a:solidFill>
                <a:srgbClr val="C00000"/>
              </a:solidFill>
            </a:endParaRPr>
          </a:p>
        </p:txBody>
      </p:sp>
      <p:sp>
        <p:nvSpPr>
          <p:cNvPr id="3" name="Espace réservé du contenu 2"/>
          <p:cNvSpPr>
            <a:spLocks noGrp="1"/>
          </p:cNvSpPr>
          <p:nvPr>
            <p:ph idx="1"/>
          </p:nvPr>
        </p:nvSpPr>
        <p:spPr/>
        <p:txBody>
          <a:bodyPr>
            <a:noAutofit/>
          </a:bodyPr>
          <a:lstStyle/>
          <a:p>
            <a:pPr>
              <a:buNone/>
            </a:pPr>
            <a:r>
              <a:rPr lang="fr-FR" sz="2400" dirty="0" smtClean="0"/>
              <a:t>	</a:t>
            </a:r>
          </a:p>
          <a:p>
            <a:pPr>
              <a:buNone/>
            </a:pPr>
            <a:endParaRPr lang="fr-FR" sz="2400" dirty="0" smtClean="0"/>
          </a:p>
          <a:p>
            <a:pPr>
              <a:buNone/>
            </a:pPr>
            <a:endParaRPr lang="fr-FR" sz="2400" dirty="0" smtClean="0"/>
          </a:p>
        </p:txBody>
      </p:sp>
      <p:sp>
        <p:nvSpPr>
          <p:cNvPr id="4" name="Rectangle 3"/>
          <p:cNvSpPr/>
          <p:nvPr/>
        </p:nvSpPr>
        <p:spPr>
          <a:xfrm>
            <a:off x="179512" y="1556792"/>
            <a:ext cx="8568952" cy="11141512"/>
          </a:xfrm>
          <a:prstGeom prst="rect">
            <a:avLst/>
          </a:prstGeom>
        </p:spPr>
        <p:txBody>
          <a:bodyPr wrap="square">
            <a:spAutoFit/>
          </a:bodyPr>
          <a:lstStyle/>
          <a:p>
            <a:pPr>
              <a:buFont typeface="Arial" pitchFamily="34" charset="0"/>
              <a:buChar char="•"/>
            </a:pPr>
            <a:r>
              <a:rPr lang="fr-FR" sz="2800" dirty="0" err="1" smtClean="0"/>
              <a:t>Coriat</a:t>
            </a:r>
            <a:r>
              <a:rPr lang="fr-FR" sz="2800" dirty="0" smtClean="0"/>
              <a:t> B. (</a:t>
            </a:r>
            <a:r>
              <a:rPr lang="fr-FR" sz="2800" dirty="0" err="1" smtClean="0"/>
              <a:t>dir</a:t>
            </a:r>
            <a:r>
              <a:rPr lang="fr-FR" sz="2800" dirty="0" smtClean="0"/>
              <a:t>.), 2015, </a:t>
            </a:r>
            <a:r>
              <a:rPr lang="fr-FR" sz="2800" i="1" dirty="0" smtClean="0"/>
              <a:t>Le Retour des communs. La crise de l’idéologies propriétaires. </a:t>
            </a:r>
          </a:p>
          <a:p>
            <a:endParaRPr lang="fr-FR" sz="2800" dirty="0" smtClean="0"/>
          </a:p>
          <a:p>
            <a:pPr>
              <a:buFont typeface="Arial" pitchFamily="34" charset="0"/>
              <a:buChar char="•"/>
            </a:pPr>
            <a:r>
              <a:rPr lang="fr-FR" sz="2800" dirty="0" err="1" smtClean="0"/>
              <a:t>Tirole</a:t>
            </a:r>
            <a:r>
              <a:rPr lang="fr-FR" sz="2800" dirty="0" smtClean="0"/>
              <a:t> J., 2016, </a:t>
            </a:r>
            <a:r>
              <a:rPr lang="fr-FR" sz="2800" i="1" dirty="0" smtClean="0"/>
              <a:t>Economie du bien commun</a:t>
            </a:r>
            <a:r>
              <a:rPr lang="fr-FR" sz="2800" dirty="0" smtClean="0"/>
              <a:t>. PUF.</a:t>
            </a:r>
          </a:p>
          <a:p>
            <a:endParaRPr lang="fr-FR" sz="2800" dirty="0" smtClean="0"/>
          </a:p>
          <a:p>
            <a:pPr>
              <a:buFont typeface="Arial" pitchFamily="34" charset="0"/>
              <a:buChar char="•"/>
            </a:pPr>
            <a:r>
              <a:rPr lang="fr-FR" sz="2800" dirty="0" smtClean="0">
                <a:hlinkClick r:id="rId3"/>
              </a:rPr>
              <a:t>www.communsetdeveloppement-afd2016.com</a:t>
            </a:r>
            <a:endParaRPr lang="fr-FR" sz="2800" dirty="0" smtClean="0"/>
          </a:p>
          <a:p>
            <a:pPr>
              <a:buFont typeface="Arial" pitchFamily="34" charset="0"/>
              <a:buChar char="•"/>
            </a:pPr>
            <a:endParaRPr lang="fr-FR" sz="2800" dirty="0" smtClean="0"/>
          </a:p>
          <a:p>
            <a:pPr>
              <a:buFont typeface="Arial" pitchFamily="34" charset="0"/>
              <a:buChar char="•"/>
            </a:pPr>
            <a:r>
              <a:rPr lang="fr-FR" sz="2800" dirty="0" smtClean="0"/>
              <a:t>Broca S., 2016, « Les communs un projet ambigu. Préserver l’intérêt général contre les entreprises… et contre l’Etat », </a:t>
            </a:r>
            <a:r>
              <a:rPr lang="fr-FR" sz="2800" i="1" dirty="0" smtClean="0"/>
              <a:t>Le Monde diplomatique, </a:t>
            </a:r>
            <a:r>
              <a:rPr lang="fr-FR" sz="2800" dirty="0" smtClean="0"/>
              <a:t>décembre 2016, p.3.</a:t>
            </a:r>
          </a:p>
          <a:p>
            <a:pPr>
              <a:buFont typeface="Arial" pitchFamily="34" charset="0"/>
              <a:buChar char="•"/>
            </a:pPr>
            <a:endParaRPr lang="fr-FR" sz="2800" dirty="0" smtClean="0"/>
          </a:p>
          <a:p>
            <a:pPr>
              <a:buFont typeface="Arial" pitchFamily="34" charset="0"/>
              <a:buChar char="•"/>
            </a:pPr>
            <a:endParaRPr lang="fr-FR" sz="2800" dirty="0" smtClean="0"/>
          </a:p>
          <a:p>
            <a:endParaRPr lang="fr-FR" sz="2800" dirty="0" smtClean="0"/>
          </a:p>
          <a:p>
            <a:pPr>
              <a:buFont typeface="Arial" pitchFamily="34" charset="0"/>
              <a:buChar char="•"/>
            </a:pPr>
            <a:endParaRPr lang="fr-FR" sz="2800" dirty="0" smtClean="0"/>
          </a:p>
          <a:p>
            <a:pPr>
              <a:buFont typeface="Arial" pitchFamily="34" charset="0"/>
              <a:buChar char="•"/>
            </a:pPr>
            <a:endParaRPr lang="fr-FR" sz="2800" dirty="0" smtClean="0"/>
          </a:p>
          <a:p>
            <a:pPr>
              <a:buFont typeface="Arial" pitchFamily="34" charset="0"/>
              <a:buChar char="•"/>
            </a:pPr>
            <a:endParaRPr lang="fr-FR" dirty="0" smtClean="0"/>
          </a:p>
          <a:p>
            <a:pPr>
              <a:buFont typeface="Arial" pitchFamily="34" charset="0"/>
              <a:buChar char="•"/>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4400" dirty="0" smtClean="0">
                <a:solidFill>
                  <a:srgbClr val="C00000"/>
                </a:solidFill>
              </a:rPr>
              <a:t>DES Mots anciens pour des débats actuels</a:t>
            </a:r>
            <a:r>
              <a:rPr lang="fr-FR" sz="3600" dirty="0" smtClean="0"/>
              <a:t/>
            </a:r>
            <a:br>
              <a:rPr lang="fr-FR" sz="3600" dirty="0" smtClean="0"/>
            </a:br>
            <a:endParaRPr lang="fr-FR" sz="3600" dirty="0">
              <a:solidFill>
                <a:srgbClr val="C00000"/>
              </a:solidFill>
            </a:endParaRPr>
          </a:p>
        </p:txBody>
      </p:sp>
      <p:sp>
        <p:nvSpPr>
          <p:cNvPr id="5" name="Espace réservé du texte 4"/>
          <p:cNvSpPr>
            <a:spLocks noGrp="1"/>
          </p:cNvSpPr>
          <p:nvPr>
            <p:ph type="body" idx="1"/>
          </p:nvPr>
        </p:nvSpPr>
        <p:spPr/>
        <p:txBody>
          <a:bodyPr>
            <a:normAutofit fontScale="70000" lnSpcReduction="20000"/>
          </a:bodyPr>
          <a:lstStyle/>
          <a:p>
            <a:endParaRPr lang="fr-FR" sz="2800" dirty="0" smtClean="0">
              <a:solidFill>
                <a:srgbClr val="C00000"/>
              </a:solidFill>
            </a:endParaRPr>
          </a:p>
          <a:p>
            <a:endParaRPr lang="fr-FR" sz="2800" b="1" dirty="0" smtClean="0">
              <a:solidFill>
                <a:srgbClr val="C00000"/>
              </a:solidFill>
            </a:endParaRPr>
          </a:p>
          <a:p>
            <a:endParaRPr lang="fr-FR" sz="2800" b="1" dirty="0" smtClean="0">
              <a:solidFill>
                <a:srgbClr val="C00000"/>
              </a:solidFill>
            </a:endParaRPr>
          </a:p>
          <a:p>
            <a:r>
              <a:rPr lang="fr-FR" sz="4100" b="1" dirty="0" smtClean="0"/>
              <a:t>Une enquête lexicale dans la durée</a:t>
            </a:r>
          </a:p>
          <a:p>
            <a:endParaRPr lang="fr-FR" sz="2800" b="1" dirty="0" smtClean="0"/>
          </a:p>
          <a:p>
            <a:endParaRPr lang="fr-FR" dirty="0"/>
          </a:p>
        </p:txBody>
      </p:sp>
    </p:spTree>
    <p:extLst>
      <p:ext uri="{BB962C8B-B14F-4D97-AF65-F5344CB8AC3E}">
        <p14:creationId xmlns="" xmlns:p14="http://schemas.microsoft.com/office/powerpoint/2010/main" val="3104469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i="1" dirty="0" smtClean="0">
                <a:solidFill>
                  <a:srgbClr val="C00000"/>
                </a:solidFill>
              </a:rPr>
              <a:t>Commun/ne</a:t>
            </a:r>
            <a:r>
              <a:rPr lang="fr-FR" sz="3200" b="1" dirty="0" smtClean="0">
                <a:solidFill>
                  <a:srgbClr val="C00000"/>
                </a:solidFill>
              </a:rPr>
              <a:t>, </a:t>
            </a:r>
            <a:br>
              <a:rPr lang="fr-FR" sz="3200" b="1" dirty="0" smtClean="0">
                <a:solidFill>
                  <a:srgbClr val="C00000"/>
                </a:solidFill>
              </a:rPr>
            </a:br>
            <a:r>
              <a:rPr lang="fr-FR" sz="3200" b="1" dirty="0" smtClean="0">
                <a:solidFill>
                  <a:srgbClr val="C00000"/>
                </a:solidFill>
              </a:rPr>
              <a:t>la permanence d’un mot français </a:t>
            </a:r>
            <a:endParaRPr lang="fr-FR" sz="3200" dirty="0">
              <a:solidFill>
                <a:srgbClr val="C00000"/>
              </a:solidFill>
            </a:endParaRPr>
          </a:p>
        </p:txBody>
      </p:sp>
      <p:sp>
        <p:nvSpPr>
          <p:cNvPr id="3" name="Espace réservé du contenu 2"/>
          <p:cNvSpPr>
            <a:spLocks noGrp="1"/>
          </p:cNvSpPr>
          <p:nvPr>
            <p:ph sz="half" idx="1"/>
          </p:nvPr>
        </p:nvSpPr>
        <p:spPr/>
        <p:txBody>
          <a:bodyPr>
            <a:normAutofit fontScale="25000" lnSpcReduction="20000"/>
          </a:bodyPr>
          <a:lstStyle/>
          <a:p>
            <a:pPr>
              <a:buNone/>
            </a:pPr>
            <a:endParaRPr lang="fr-FR" sz="3200" i="1" dirty="0" smtClean="0"/>
          </a:p>
          <a:p>
            <a:r>
              <a:rPr lang="fr-FR" sz="7200" i="1" dirty="0" smtClean="0"/>
              <a:t>Pro Deo </a:t>
            </a:r>
            <a:r>
              <a:rPr lang="fr-FR" sz="7200" i="1" dirty="0" err="1" smtClean="0"/>
              <a:t>amur</a:t>
            </a:r>
            <a:r>
              <a:rPr lang="fr-FR" sz="7200" i="1" dirty="0" smtClean="0"/>
              <a:t> et pro </a:t>
            </a:r>
            <a:r>
              <a:rPr lang="fr-FR" sz="7200" i="1" dirty="0" err="1" smtClean="0"/>
              <a:t>christian</a:t>
            </a:r>
            <a:r>
              <a:rPr lang="fr-FR" sz="7200" i="1" dirty="0" smtClean="0"/>
              <a:t> </a:t>
            </a:r>
            <a:r>
              <a:rPr lang="fr-FR" sz="7200" i="1" dirty="0" err="1" smtClean="0"/>
              <a:t>poblo</a:t>
            </a:r>
            <a:r>
              <a:rPr lang="fr-FR" sz="7200" i="1" dirty="0" smtClean="0"/>
              <a:t> et </a:t>
            </a:r>
            <a:r>
              <a:rPr lang="fr-FR" sz="7200" i="1" dirty="0" err="1" smtClean="0"/>
              <a:t>nostro</a:t>
            </a:r>
            <a:r>
              <a:rPr lang="fr-FR" sz="7200" i="1" dirty="0" smtClean="0"/>
              <a:t> </a:t>
            </a:r>
            <a:r>
              <a:rPr lang="fr-FR" sz="7200" b="1" i="1" dirty="0" err="1" smtClean="0">
                <a:solidFill>
                  <a:srgbClr val="FF0000"/>
                </a:solidFill>
              </a:rPr>
              <a:t>comun</a:t>
            </a:r>
            <a:r>
              <a:rPr lang="fr-FR" sz="7200" b="1" i="1" dirty="0" smtClean="0">
                <a:solidFill>
                  <a:srgbClr val="FF0000"/>
                </a:solidFill>
              </a:rPr>
              <a:t> </a:t>
            </a:r>
            <a:r>
              <a:rPr lang="fr-FR" sz="7200" b="1" i="1" dirty="0" err="1" smtClean="0">
                <a:solidFill>
                  <a:srgbClr val="FF0000"/>
                </a:solidFill>
              </a:rPr>
              <a:t>salvament</a:t>
            </a:r>
            <a:r>
              <a:rPr lang="fr-FR" sz="7200" i="1" dirty="0" smtClean="0">
                <a:solidFill>
                  <a:srgbClr val="FF0000"/>
                </a:solidFill>
              </a:rPr>
              <a:t>, </a:t>
            </a:r>
            <a:r>
              <a:rPr lang="fr-FR" sz="7200" i="1" dirty="0" smtClean="0"/>
              <a:t>d'</a:t>
            </a:r>
            <a:r>
              <a:rPr lang="fr-FR" sz="7200" i="1" dirty="0" err="1" smtClean="0"/>
              <a:t>ist</a:t>
            </a:r>
            <a:r>
              <a:rPr lang="fr-FR" sz="7200" i="1" dirty="0" smtClean="0"/>
              <a:t> di in avant, in quant Deus </a:t>
            </a:r>
            <a:br>
              <a:rPr lang="fr-FR" sz="7200" i="1" dirty="0" smtClean="0"/>
            </a:br>
            <a:r>
              <a:rPr lang="fr-FR" sz="7200" i="1" dirty="0" err="1" smtClean="0"/>
              <a:t>savir</a:t>
            </a:r>
            <a:r>
              <a:rPr lang="fr-FR" sz="7200" i="1" dirty="0" smtClean="0"/>
              <a:t> et </a:t>
            </a:r>
            <a:r>
              <a:rPr lang="fr-FR" sz="7200" i="1" dirty="0" err="1" smtClean="0"/>
              <a:t>podir</a:t>
            </a:r>
            <a:r>
              <a:rPr lang="fr-FR" sz="7200" i="1" dirty="0" smtClean="0"/>
              <a:t> me </a:t>
            </a:r>
            <a:r>
              <a:rPr lang="fr-FR" sz="7200" i="1" dirty="0" err="1" smtClean="0"/>
              <a:t>dunat</a:t>
            </a:r>
            <a:r>
              <a:rPr lang="fr-FR" sz="7200" i="1" dirty="0" smtClean="0"/>
              <a:t>, si </a:t>
            </a:r>
            <a:r>
              <a:rPr lang="fr-FR" sz="7200" i="1" dirty="0" err="1" smtClean="0"/>
              <a:t>salvarai</a:t>
            </a:r>
            <a:r>
              <a:rPr lang="fr-FR" sz="7200" i="1" dirty="0" smtClean="0"/>
              <a:t> </a:t>
            </a:r>
            <a:r>
              <a:rPr lang="fr-FR" sz="7200" i="1" dirty="0" err="1" smtClean="0"/>
              <a:t>eo</a:t>
            </a:r>
            <a:r>
              <a:rPr lang="fr-FR" sz="7200" i="1" dirty="0" smtClean="0"/>
              <a:t> </a:t>
            </a:r>
            <a:br>
              <a:rPr lang="fr-FR" sz="7200" i="1" dirty="0" smtClean="0"/>
            </a:br>
            <a:r>
              <a:rPr lang="fr-FR" sz="7200" i="1" dirty="0" err="1" smtClean="0"/>
              <a:t>cist</a:t>
            </a:r>
            <a:r>
              <a:rPr lang="fr-FR" sz="7200" i="1" dirty="0" smtClean="0"/>
              <a:t> </a:t>
            </a:r>
            <a:r>
              <a:rPr lang="fr-FR" sz="7200" i="1" dirty="0" err="1" smtClean="0"/>
              <a:t>meon</a:t>
            </a:r>
            <a:r>
              <a:rPr lang="fr-FR" sz="7200" i="1" dirty="0" smtClean="0"/>
              <a:t> </a:t>
            </a:r>
            <a:r>
              <a:rPr lang="fr-FR" sz="7200" i="1" dirty="0" err="1" smtClean="0"/>
              <a:t>fradre</a:t>
            </a:r>
            <a:r>
              <a:rPr lang="fr-FR" sz="7200" i="1" dirty="0" smtClean="0"/>
              <a:t> </a:t>
            </a:r>
            <a:r>
              <a:rPr lang="fr-FR" sz="7200" i="1" dirty="0" err="1" smtClean="0"/>
              <a:t>Karlo</a:t>
            </a:r>
            <a:r>
              <a:rPr lang="fr-FR" sz="7200" i="1" dirty="0" smtClean="0"/>
              <a:t> (…)</a:t>
            </a:r>
          </a:p>
          <a:p>
            <a:endParaRPr lang="fr-FR" sz="4200" i="1" dirty="0" smtClean="0"/>
          </a:p>
          <a:p>
            <a:r>
              <a:rPr lang="fr-FR" sz="7200" i="1" dirty="0" smtClean="0"/>
              <a:t>(…) raison de plus de se réjouir des récents accords de Maastricht </a:t>
            </a:r>
            <a:r>
              <a:rPr lang="fr-FR" sz="7200" i="1" dirty="0" smtClean="0">
                <a:solidFill>
                  <a:srgbClr val="FF0000"/>
                </a:solidFill>
              </a:rPr>
              <a:t>. Une monnaie </a:t>
            </a:r>
            <a:r>
              <a:rPr lang="fr-FR" sz="7200" b="1" i="1" dirty="0" smtClean="0">
                <a:solidFill>
                  <a:srgbClr val="FF0000"/>
                </a:solidFill>
              </a:rPr>
              <a:t>commune</a:t>
            </a:r>
            <a:r>
              <a:rPr lang="fr-FR" sz="7200" i="1" dirty="0" smtClean="0">
                <a:solidFill>
                  <a:srgbClr val="FF0000"/>
                </a:solidFill>
              </a:rPr>
              <a:t> </a:t>
            </a:r>
            <a:r>
              <a:rPr lang="fr-FR" sz="7200" i="1" dirty="0" smtClean="0"/>
              <a:t>, l'amorce d ' une diplomatie , d ' </a:t>
            </a:r>
            <a:r>
              <a:rPr lang="fr-FR" sz="7200" i="1" dirty="0" smtClean="0">
                <a:solidFill>
                  <a:srgbClr val="FF0000"/>
                </a:solidFill>
              </a:rPr>
              <a:t>une défense et d ' une armée </a:t>
            </a:r>
            <a:r>
              <a:rPr lang="fr-FR" sz="7200" b="1" i="1" dirty="0" smtClean="0">
                <a:solidFill>
                  <a:srgbClr val="FF0000"/>
                </a:solidFill>
              </a:rPr>
              <a:t>communes</a:t>
            </a:r>
            <a:r>
              <a:rPr lang="fr-FR" sz="7200" i="1" dirty="0" smtClean="0"/>
              <a:t> à l'Europe des douze , une charte sociale , l'exemple de stabilité offert aux peuples qui se déchirent , bientôt 350 à 360 millions d ' européens solidaires sur la scène du monde (…)</a:t>
            </a:r>
          </a:p>
          <a:p>
            <a:endParaRPr lang="fr-FR" sz="7200" i="1" dirty="0" smtClean="0"/>
          </a:p>
        </p:txBody>
      </p:sp>
      <p:sp>
        <p:nvSpPr>
          <p:cNvPr id="4" name="Espace réservé du contenu 3"/>
          <p:cNvSpPr>
            <a:spLocks noGrp="1"/>
          </p:cNvSpPr>
          <p:nvPr>
            <p:ph sz="half" idx="2"/>
          </p:nvPr>
        </p:nvSpPr>
        <p:spPr/>
        <p:txBody>
          <a:bodyPr>
            <a:normAutofit fontScale="25000" lnSpcReduction="20000"/>
          </a:bodyPr>
          <a:lstStyle/>
          <a:p>
            <a:pPr>
              <a:buNone/>
            </a:pPr>
            <a:endParaRPr lang="fr-FR" sz="3800" i="1" dirty="0" smtClean="0"/>
          </a:p>
          <a:p>
            <a:pPr>
              <a:buNone/>
            </a:pPr>
            <a:endParaRPr lang="fr-FR" sz="3800" i="1" dirty="0" smtClean="0"/>
          </a:p>
          <a:p>
            <a:endParaRPr lang="fr-FR" sz="7200" i="1" dirty="0" smtClean="0"/>
          </a:p>
          <a:p>
            <a:r>
              <a:rPr lang="fr-FR" sz="7200" i="1" dirty="0" smtClean="0"/>
              <a:t>Serments de Strasbourg</a:t>
            </a:r>
            <a:r>
              <a:rPr lang="fr-FR" sz="7200" dirty="0" smtClean="0"/>
              <a:t>, 842.</a:t>
            </a:r>
          </a:p>
          <a:p>
            <a:endParaRPr lang="fr-FR" dirty="0" smtClean="0"/>
          </a:p>
          <a:p>
            <a:endParaRPr lang="fr-FR" dirty="0" smtClean="0"/>
          </a:p>
          <a:p>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endParaRPr lang="fr-FR" sz="7200" i="1" dirty="0" smtClean="0"/>
          </a:p>
          <a:p>
            <a:endParaRPr lang="fr-FR" sz="7200" i="1" dirty="0" smtClean="0"/>
          </a:p>
          <a:p>
            <a:r>
              <a:rPr lang="fr-FR" sz="7200" i="1" dirty="0" smtClean="0"/>
              <a:t>Vœux présidentiels</a:t>
            </a:r>
            <a:r>
              <a:rPr lang="fr-FR" sz="7200" dirty="0" smtClean="0"/>
              <a:t>, F. Mitterrand, 1991</a:t>
            </a:r>
            <a:r>
              <a:rPr lang="fr-FR" sz="5000" dirty="0" smtClean="0"/>
              <a:t>.</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 xmlns:p14="http://schemas.microsoft.com/office/powerpoint/2010/main" val="1462067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38114</TotalTime>
  <Words>5302</Words>
  <Application>Microsoft Office PowerPoint</Application>
  <PresentationFormat>Affichage à l'écran (4:3)</PresentationFormat>
  <Paragraphs>957</Paragraphs>
  <Slides>55</Slides>
  <Notes>45</Notes>
  <HiddenSlides>18</HiddenSlides>
  <MMClips>0</MMClips>
  <ScaleCrop>false</ScaleCrop>
  <HeadingPairs>
    <vt:vector size="4" baseType="variant">
      <vt:variant>
        <vt:lpstr>Thème</vt:lpstr>
      </vt:variant>
      <vt:variant>
        <vt:i4>2</vt:i4>
      </vt:variant>
      <vt:variant>
        <vt:lpstr>Titres des diapositives</vt:lpstr>
      </vt:variant>
      <vt:variant>
        <vt:i4>55</vt:i4>
      </vt:variant>
    </vt:vector>
  </HeadingPairs>
  <TitlesOfParts>
    <vt:vector size="57" baseType="lpstr">
      <vt:lpstr>Thème Office</vt:lpstr>
      <vt:lpstr>Profil</vt:lpstr>
      <vt:lpstr>Que sont les biens communs devenus?</vt:lpstr>
      <vt:lpstr>Des expressions récurrentes dans les  réseaux sociaux actuels </vt:lpstr>
      <vt:lpstr> Deux emplois politiques significatifs du commun.    </vt:lpstr>
      <vt:lpstr>Le commun, une problématique sociologique </vt:lpstr>
      <vt:lpstr>Commun  dans les discours   Problématique sociologique et langagière </vt:lpstr>
      <vt:lpstr> Du bien commun aux biens communs. Références récentes.</vt:lpstr>
      <vt:lpstr> Une thématique disputée  Les ambiguïtés des communs?  </vt:lpstr>
      <vt:lpstr>DES Mots anciens pour des débats actuels </vt:lpstr>
      <vt:lpstr>Commun/ne,  la permanence d’un mot français </vt:lpstr>
      <vt:lpstr>Diapositive 10</vt:lpstr>
      <vt:lpstr>Exemples récents relevés sur le WEB: diversité des usages et des points de vues. </vt:lpstr>
      <vt:lpstr>Premier constat:  distinguer le Bien commun et les biens communs</vt:lpstr>
      <vt:lpstr>dictionnaiRes ET corpus     </vt:lpstr>
      <vt:lpstr>L’étymologie, une méthode vieille comme la philosophie politique. De la recherche de la vérité à l’analyse des conflits sémantiques en politique</vt:lpstr>
      <vt:lpstr>munus « charge », origine latine partagée par les trois étymons :  </vt:lpstr>
      <vt:lpstr>Trois branches de la famille morphosémantique</vt:lpstr>
      <vt:lpstr>Des expressions (partiellement) lexicalisées</vt:lpstr>
      <vt:lpstr>Une évolution morphologique groupée  dans la lignée romane</vt:lpstr>
      <vt:lpstr>Commun, communiquer, bien commun,  Des groupes analogues dans les langues européennes </vt:lpstr>
      <vt:lpstr>Commun, communiquer, bien commun,  Groupes analogues dans les langues européennes </vt:lpstr>
      <vt:lpstr>Dérive et créativité des traductions.  </vt:lpstr>
      <vt:lpstr>Des synonymies partielles qui portent  des traces de mémoire</vt:lpstr>
      <vt:lpstr> Commun dans la durée dans un corpus littéraire (FRANTEXT) </vt:lpstr>
      <vt:lpstr>Commun(e)(s) dans la durée  Repères quantitatifs dans l’Archive FRANTEXT. </vt:lpstr>
      <vt:lpstr>Aux  origines textuelles du bien commun  Trajet thématique FRANTEXT/GALLICA.</vt:lpstr>
      <vt:lpstr>Trajet thématique 2:  le Bien commun dans la société d’Ancien Régime</vt:lpstr>
      <vt:lpstr>Trajet thématique 3:  Biens communs, et intérêt général dans la pensée (pré-) révolutionnaire</vt:lpstr>
      <vt:lpstr>Trajet thématique 4: biens communs ou biens collectifs la pensée socialiste</vt:lpstr>
      <vt:lpstr>Trajet thématique 5: Bien (s) commun(s) spiritualisme et catholicisme social vs laïcité au 20ème siècle</vt:lpstr>
      <vt:lpstr>  Commun-common: les étapes des reformulations et des glissements sémantiques ( Alain Rey, 2011.)  </vt:lpstr>
      <vt:lpstr>Les enjeux lexicaux ( Alain Rey, suite)</vt:lpstr>
      <vt:lpstr>  Réflexions sur les droits humains.  François Flahault : Le bien commun, 2011 </vt:lpstr>
      <vt:lpstr>François Flahault, 2008,  Elargir les biens communs immatériels,  une proposition nouvelle.</vt:lpstr>
      <vt:lpstr> Trois moments dans la laïcisation  du bien commun</vt:lpstr>
      <vt:lpstr>2. Le Bien commun et les partis européens (1979 -2014)</vt:lpstr>
      <vt:lpstr>Les corpus des programmes électoraux</vt:lpstr>
      <vt:lpstr>Programmes des partis allemands aux élections européennes : Gemein </vt:lpstr>
      <vt:lpstr>Répartition de commun(e)(s) dans les programmes des partis français aux élections européennes (1979-2014)</vt:lpstr>
      <vt:lpstr>Common dans les partis anglais aux élections européennes (1979-2014)</vt:lpstr>
      <vt:lpstr>commun(e)(s)*, gemein*, common *:  Décrue générale dans les élections européennes (1979-2014)</vt:lpstr>
      <vt:lpstr>commun(e)(s)*, gemein*, common *:  Décrue générale dans les élections européennes (1979-2014)</vt:lpstr>
      <vt:lpstr>Synonymies autour des notions communes dans le vocabulaire électoral européen</vt:lpstr>
      <vt:lpstr>Effacement des perspectives communes dans les programmes électoraux français</vt:lpstr>
      <vt:lpstr>Le public remplace le commun ?</vt:lpstr>
      <vt:lpstr>Public = le commun en termes politiques? </vt:lpstr>
      <vt:lpstr>Public  le commun en termes politiques? Témoin d‘un combat politique intensifié</vt:lpstr>
      <vt:lpstr>Public = le commun en termes politiques? Témoin d‘un combat politique intensifié</vt:lpstr>
      <vt:lpstr>Public = le commun en termes politiques? Témoin d‘un combat politique intensifié</vt:lpstr>
      <vt:lpstr>Public = le commun en termes politiques? Témoin d‘un combat politique intensifié</vt:lpstr>
      <vt:lpstr>Effacement des perspectives communes dans les programmes électoraux anglais</vt:lpstr>
      <vt:lpstr>Programmes des partis anglais aux élections européennes (1979-2014)</vt:lpstr>
      <vt:lpstr>Résumé</vt:lpstr>
      <vt:lpstr>bien COMMUN, BIEN PUBLIC, des signifiants flottants?  Des formules consensuelles et/ou polémiques? </vt:lpstr>
      <vt:lpstr>ANNEXES</vt:lpstr>
      <vt:lpstr>GOOGLE NGRAM VIEWER commun+,public+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Où sont passés les biens communs?</dc:title>
  <dc:creator>Pierre Fiala</dc:creator>
  <cp:lastModifiedBy>PF</cp:lastModifiedBy>
  <cp:revision>1187</cp:revision>
  <dcterms:created xsi:type="dcterms:W3CDTF">2016-04-17T08:08:01Z</dcterms:created>
  <dcterms:modified xsi:type="dcterms:W3CDTF">2017-01-21T14:40:41Z</dcterms:modified>
</cp:coreProperties>
</file>